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 ContentType="image/t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7.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8.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9.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0.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91" r:id="rId2"/>
    <p:sldMasterId id="2147483701" r:id="rId3"/>
    <p:sldMasterId id="2147483713" r:id="rId4"/>
    <p:sldMasterId id="2147483723" r:id="rId5"/>
    <p:sldMasterId id="2147483735" r:id="rId6"/>
    <p:sldMasterId id="2147483761" r:id="rId7"/>
    <p:sldMasterId id="2147483779" r:id="rId8"/>
    <p:sldMasterId id="2147483800" r:id="rId9"/>
    <p:sldMasterId id="2147483822" r:id="rId10"/>
    <p:sldMasterId id="2147483846" r:id="rId11"/>
  </p:sldMasterIdLst>
  <p:notesMasterIdLst>
    <p:notesMasterId r:id="rId21"/>
  </p:notesMasterIdLst>
  <p:sldIdLst>
    <p:sldId id="273" r:id="rId12"/>
    <p:sldId id="323" r:id="rId13"/>
    <p:sldId id="275" r:id="rId14"/>
    <p:sldId id="258" r:id="rId15"/>
    <p:sldId id="257" r:id="rId16"/>
    <p:sldId id="265" r:id="rId17"/>
    <p:sldId id="274" r:id="rId18"/>
    <p:sldId id="324" r:id="rId19"/>
    <p:sldId id="217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85"/>
    <p:restoredTop sz="94377" autoAdjust="0"/>
  </p:normalViewPr>
  <p:slideViewPr>
    <p:cSldViewPr snapToGrid="0" snapToObjects="1">
      <p:cViewPr varScale="1">
        <p:scale>
          <a:sx n="75" d="100"/>
          <a:sy n="75" d="100"/>
        </p:scale>
        <p:origin x="261"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2.xml"/><Relationship Id="rId18" Type="http://schemas.openxmlformats.org/officeDocument/2006/relationships/slide" Target="slides/slide7.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 Target="slides/slide8.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265BBC-3C24-DC43-A53F-92439DB8816C}" type="datetimeFigureOut">
              <a:rPr lang="en-US" smtClean="0"/>
              <a:t>3/16/2018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78C6B8-5320-6D41-86EB-B2A4B80B0268}" type="slidenum">
              <a:rPr lang="en-US" smtClean="0"/>
              <a:t>‹#›</a:t>
            </a:fld>
            <a:endParaRPr lang="en-US"/>
          </a:p>
        </p:txBody>
      </p:sp>
    </p:spTree>
    <p:extLst>
      <p:ext uri="{BB962C8B-B14F-4D97-AF65-F5344CB8AC3E}">
        <p14:creationId xmlns:p14="http://schemas.microsoft.com/office/powerpoint/2010/main" val="288194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appcenter/sdk/getting-started/android"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Hello everyone, my name is Anthony Ngo and I am an App Innovation Specialist here at Microsoft – and today I’m going to be going over the setup of App Center as well as the Build portion. How many of you are familiar with App Center already? If not, what App Center is, is a DevOps solution to give you the ability to Build, Test, Monitor, and Distribute your apps. If you guys have used Xamarin Test Cloud, Xamarin Insights, HockeyApp, </a:t>
            </a:r>
            <a:r>
              <a:rPr lang="en-US" dirty="0" err="1"/>
              <a:t>Codepush</a:t>
            </a:r>
            <a:r>
              <a:rPr lang="en-US" dirty="0"/>
              <a:t>, </a:t>
            </a:r>
            <a:r>
              <a:rPr lang="en-US" dirty="0" err="1"/>
              <a:t>etc</a:t>
            </a:r>
            <a:r>
              <a:rPr lang="en-US" dirty="0"/>
              <a:t> before – what App Center does is put all of these services together under one roof. These were all separate products before, and I’m sure you guys know the pain of using so many different services. You had to have different log ins, remember different passwords, integrate all of them separate with your apps. But that is what we are looking to help with App Center. We’ve combined all of these services together to give you an easy streamlined DevOps solution for your apps.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 as well as the rest of the team here actually come from the Xamarin team, from when we were acquired about 2 years ago. So obviously we are biased towards C# but one thing that we aimed to do with App Center, is open it up to all developers, on any platform. Whether you are an iOS (</a:t>
            </a:r>
            <a:r>
              <a:rPr lang="en-US" dirty="0" err="1"/>
              <a:t>obj</a:t>
            </a:r>
            <a:r>
              <a:rPr lang="en-US" dirty="0"/>
              <a:t>-c/swift developer), an Android (Java developer), use react native, App Center will work great for your DevOps process.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Now go to into the setup process. </a:t>
            </a:r>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3/16/2018 11:52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787141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This is the link that you will want to follow in order to set up your App Center account. One thing that I want to point out on this screen is what I mentioned earlier. Whether you have an iOS, Android, Windows, React Native, or Xamarin app, you will be able to use App Center. Actually when our team was first developing this project, some of you may know that it used to be called Mobile Center. Originally, we were gearing this to be a mobile </a:t>
            </a:r>
            <a:r>
              <a:rPr lang="en-US" sz="900" b="0" i="0" kern="1200" dirty="0" err="1">
                <a:solidFill>
                  <a:schemeClr val="tx1"/>
                </a:solidFill>
                <a:effectLst/>
                <a:latin typeface="Segoe UI Light" pitchFamily="34" charset="0"/>
                <a:ea typeface="+mn-ea"/>
                <a:cs typeface="+mn-cs"/>
              </a:rPr>
              <a:t>devops</a:t>
            </a:r>
            <a:r>
              <a:rPr lang="en-US" sz="900" b="0" i="0" kern="1200" dirty="0">
                <a:solidFill>
                  <a:schemeClr val="tx1"/>
                </a:solidFill>
                <a:effectLst/>
                <a:latin typeface="Segoe UI Light" pitchFamily="34" charset="0"/>
                <a:ea typeface="+mn-ea"/>
                <a:cs typeface="+mn-cs"/>
              </a:rPr>
              <a:t> solution, but with how the market is changing, there are other apps out there. For example, there are macOS apps, and even </a:t>
            </a:r>
            <a:r>
              <a:rPr lang="en-US" sz="900" b="0" i="0" kern="1200" dirty="0" err="1">
                <a:solidFill>
                  <a:schemeClr val="tx1"/>
                </a:solidFill>
                <a:effectLst/>
                <a:latin typeface="Segoe UI Light" pitchFamily="34" charset="0"/>
                <a:ea typeface="+mn-ea"/>
                <a:cs typeface="+mn-cs"/>
              </a:rPr>
              <a:t>tvOS</a:t>
            </a:r>
            <a:r>
              <a:rPr lang="en-US" sz="900" b="0" i="0" kern="1200" dirty="0">
                <a:solidFill>
                  <a:schemeClr val="tx1"/>
                </a:solidFill>
                <a:effectLst/>
                <a:latin typeface="Segoe UI Light" pitchFamily="34" charset="0"/>
                <a:ea typeface="+mn-ea"/>
                <a:cs typeface="+mn-cs"/>
              </a:rPr>
              <a:t> apps. We are always looking to support more apps – and this is something that our team will continue to work on. Also why we also changed the name from Mobile Center to now App Center. </a:t>
            </a:r>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3/16/2018 11:52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523467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Each build is run on a separate, clean virtual machine and no other user has access to this virtual machine. Once the build is completed, the virtual machine is discarded and all files removed. The files resulting from the build (log files, application files, symbol files) are stored on Mobile Center servers.</a:t>
            </a:r>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3/16/2018 11:52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109588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-Click into my Distribute tab first (admin):</a:t>
            </a:r>
          </a:p>
          <a:p>
            <a:r>
              <a:rPr lang="en-US" sz="1200" kern="1200" dirty="0">
                <a:solidFill>
                  <a:schemeClr val="tx1"/>
                </a:solidFill>
                <a:effectLst/>
                <a:latin typeface="+mn-lt"/>
                <a:ea typeface="+mn-ea"/>
                <a:cs typeface="+mn-cs"/>
              </a:rPr>
              <a:t>-Get </a:t>
            </a:r>
            <a:r>
              <a:rPr lang="en-US" sz="1200" kern="1200" dirty="0" err="1">
                <a:solidFill>
                  <a:schemeClr val="tx1"/>
                </a:solidFill>
                <a:effectLst/>
                <a:latin typeface="+mn-lt"/>
                <a:ea typeface="+mn-ea"/>
                <a:cs typeface="+mn-cs"/>
              </a:rPr>
              <a:t>ipa</a:t>
            </a:r>
            <a:r>
              <a:rPr lang="en-US" sz="1200" kern="1200" dirty="0">
                <a:solidFill>
                  <a:schemeClr val="tx1"/>
                </a:solidFill>
                <a:effectLst/>
                <a:latin typeface="+mn-lt"/>
                <a:ea typeface="+mn-ea"/>
                <a:cs typeface="+mn-cs"/>
              </a:rPr>
              <a:t> to distribute new release</a:t>
            </a:r>
          </a:p>
          <a:p>
            <a:r>
              <a:rPr lang="en-US" sz="1200" kern="1200" dirty="0">
                <a:solidFill>
                  <a:schemeClr val="tx1"/>
                </a:solidFill>
                <a:effectLst/>
                <a:latin typeface="+mn-lt"/>
                <a:ea typeface="+mn-ea"/>
                <a:cs typeface="+mn-cs"/>
              </a:rPr>
              <a:t>-Intro self - where I'm coming from</a:t>
            </a:r>
          </a:p>
          <a:p>
            <a:r>
              <a:rPr lang="en-US" sz="1200" kern="1200" dirty="0">
                <a:solidFill>
                  <a:schemeClr val="tx1"/>
                </a:solidFill>
                <a:effectLst/>
                <a:latin typeface="+mn-lt"/>
                <a:ea typeface="+mn-ea"/>
                <a:cs typeface="+mn-cs"/>
              </a:rPr>
              <a:t>-Distribute and managed crashes</a:t>
            </a:r>
          </a:p>
          <a:p>
            <a:r>
              <a:rPr lang="en-US" sz="1200" kern="1200" dirty="0">
                <a:solidFill>
                  <a:schemeClr val="tx1"/>
                </a:solidFill>
                <a:effectLst/>
                <a:latin typeface="+mn-lt"/>
                <a:ea typeface="+mn-ea"/>
                <a:cs typeface="+mn-cs"/>
              </a:rPr>
              <a:t>-Link distribution to something familiar - any know what HockeyApp is? This is the next generation</a:t>
            </a:r>
          </a:p>
          <a:p>
            <a:pPr rtl="0" fontAlgn="ctr"/>
            <a:r>
              <a:rPr lang="en-US" sz="1200" kern="1200" dirty="0">
                <a:solidFill>
                  <a:schemeClr val="tx1"/>
                </a:solidFill>
                <a:effectLst/>
                <a:latin typeface="+mn-lt"/>
                <a:ea typeface="+mn-ea"/>
                <a:cs typeface="+mn-cs"/>
              </a:rPr>
              <a:t>What was HockeyApp and what is VSAC Distribute</a:t>
            </a:r>
          </a:p>
          <a:p>
            <a:r>
              <a:rPr lang="en-US" sz="1200" kern="1200" dirty="0">
                <a:solidFill>
                  <a:schemeClr val="tx1"/>
                </a:solidFill>
                <a:effectLst/>
                <a:latin typeface="+mn-lt"/>
                <a:ea typeface="+mn-ea"/>
                <a:cs typeface="+mn-cs"/>
              </a:rPr>
              <a:t>-Weave in stories about difficulties that come with distribute –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Groups</a:t>
            </a:r>
            <a:r>
              <a:rPr lang="en-US" sz="1200" kern="1200" dirty="0">
                <a:solidFill>
                  <a:schemeClr val="tx1"/>
                </a:solidFill>
                <a:effectLst/>
                <a:latin typeface="+mn-lt"/>
                <a:ea typeface="+mn-ea"/>
                <a:cs typeface="+mn-cs"/>
              </a:rPr>
              <a:t>: The distribute portal allows you to manage your distribution groups</a:t>
            </a:r>
          </a:p>
          <a:p>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Can have internal beta testers being distributed to our employees</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Also can have a public alpha group that can access the app without being a part of the organization - you can achieve this by sending a link to the testers directly for them</a:t>
            </a:r>
          </a:p>
          <a:p>
            <a:pPr rtl="0" fontAlgn="ctr"/>
            <a:r>
              <a:rPr lang="en-US" sz="1200" kern="1200" dirty="0">
                <a:solidFill>
                  <a:schemeClr val="tx1"/>
                </a:solidFill>
                <a:effectLst/>
                <a:latin typeface="+mn-lt"/>
                <a:ea typeface="+mn-ea"/>
                <a:cs typeface="+mn-cs"/>
              </a:rPr>
              <a:t>Can still have it public - if you have a dev group or QA team offshore - makes it easier because you don't have to be on the same network</a:t>
            </a:r>
          </a:p>
          <a:p>
            <a:pPr rtl="0" fontAlgn="ctr"/>
            <a:r>
              <a:rPr lang="en-US" sz="1200" kern="1200" dirty="0">
                <a:solidFill>
                  <a:schemeClr val="tx1"/>
                </a:solidFill>
                <a:effectLst/>
                <a:latin typeface="+mn-lt"/>
                <a:ea typeface="+mn-ea"/>
                <a:cs typeface="+mn-cs"/>
              </a:rPr>
              <a:t>Once you hit distribute, all of the beta testers will receive an email to download the application</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-If you integrate App Center SDK you can get in-app notifications of new releases (tell you to download the new version) - SDK will automatically delete the previous version of the app and re-upload the latest version</a:t>
            </a:r>
          </a:p>
          <a:p>
            <a:pPr rtl="0" fontAlgn="ctr"/>
            <a:r>
              <a:rPr lang="en-US" sz="1200" kern="1200" dirty="0">
                <a:solidFill>
                  <a:schemeClr val="tx1"/>
                </a:solidFill>
                <a:effectLst/>
                <a:latin typeface="+mn-lt"/>
                <a:ea typeface="+mn-ea"/>
                <a:cs typeface="+mn-cs"/>
              </a:rPr>
              <a:t>	-You can find that SDK in the docs that Anthony pointed out in the beginning</a:t>
            </a:r>
          </a:p>
          <a:p>
            <a:pPr rtl="0" fontAlgn="ct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those who are familiar with beta releases with iOS, you know how annoying it was to get beta users to download version, have to have a developer profile, then you have to provision the device using the UDID - annoying and difficult for users and developers</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-Story about Brandon Monday </a:t>
            </a:r>
            <a:r>
              <a:rPr lang="en-US" sz="1200" b="1" kern="1200" dirty="0" err="1">
                <a:solidFill>
                  <a:schemeClr val="tx1"/>
                </a:solidFill>
                <a:effectLst/>
                <a:latin typeface="+mn-lt"/>
                <a:ea typeface="+mn-ea"/>
                <a:cs typeface="+mn-cs"/>
              </a:rPr>
              <a:t>Punday</a:t>
            </a:r>
            <a:endParaRPr lang="en-US" sz="1200" b="1"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-We all know how beta users are - we want to make this as easy as possible - especially if their participation isn't required (they're doing it as a favor) - especially early on when there are the most bugs you don't want to lose tester participation out the gate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-Eventually you'll want to publish this to the public app </a:t>
            </a:r>
            <a:r>
              <a:rPr lang="en-US" sz="1200" b="1" kern="1200" dirty="0">
                <a:solidFill>
                  <a:schemeClr val="tx1"/>
                </a:solidFill>
                <a:effectLst/>
                <a:latin typeface="+mn-lt"/>
                <a:ea typeface="+mn-ea"/>
                <a:cs typeface="+mn-cs"/>
              </a:rPr>
              <a:t>stores</a:t>
            </a:r>
            <a:r>
              <a:rPr lang="en-US" sz="1200" kern="1200" dirty="0">
                <a:solidFill>
                  <a:schemeClr val="tx1"/>
                </a:solidFill>
                <a:effectLst/>
                <a:latin typeface="+mn-lt"/>
                <a:ea typeface="+mn-ea"/>
                <a:cs typeface="+mn-cs"/>
              </a:rPr>
              <a:t>, and this service enables you to connect to the Google Play Store and the Apple App Store</a:t>
            </a:r>
          </a:p>
          <a:p>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-You'll still need to provision your profiles with the respective stores directly, but once that's set up App Center acts as the CD setup to push updates to the app with every new release</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-We have a preview connection to the app stores - </a:t>
            </a:r>
            <a:r>
              <a:rPr lang="en-US" sz="1200" b="1" kern="1200" dirty="0">
                <a:solidFill>
                  <a:schemeClr val="tx1"/>
                </a:solidFill>
                <a:effectLst/>
                <a:latin typeface="+mn-lt"/>
                <a:ea typeface="+mn-ea"/>
                <a:cs typeface="+mn-cs"/>
              </a:rPr>
              <a:t>no portion of the mobile lifecycle is not going to be covered here - Easy to use each standalone feature individually - plus there's the end-to-end story there</a:t>
            </a:r>
          </a:p>
          <a:p>
            <a:pPr rtl="0" fontAlgn="ct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Releases</a:t>
            </a:r>
            <a:r>
              <a:rPr lang="en-US" sz="1200" kern="1200" dirty="0">
                <a:solidFill>
                  <a:schemeClr val="tx1"/>
                </a:solidFill>
                <a:effectLst/>
                <a:latin typeface="+mn-lt"/>
                <a:ea typeface="+mn-ea"/>
                <a:cs typeface="+mn-cs"/>
              </a:rPr>
              <a:t>: # of downloads, can make it a mandatory update, can see who the beta testers are, tracks version #, build #, also keeps a history of the .</a:t>
            </a:r>
            <a:r>
              <a:rPr lang="en-US" sz="1200" kern="1200" dirty="0" err="1">
                <a:solidFill>
                  <a:schemeClr val="tx1"/>
                </a:solidFill>
                <a:effectLst/>
                <a:latin typeface="+mn-lt"/>
                <a:ea typeface="+mn-ea"/>
                <a:cs typeface="+mn-cs"/>
              </a:rPr>
              <a:t>apk</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ipa</a:t>
            </a:r>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3/16/2018 11:52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3306239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sz="1200" b="0" i="0" kern="1200" dirty="0">
              <a:solidFill>
                <a:schemeClr val="tx1"/>
              </a:solidFill>
              <a:effectLst/>
              <a:latin typeface="+mn-lt"/>
              <a:ea typeface="+mn-ea"/>
              <a:cs typeface="+mn-cs"/>
            </a:endParaRPr>
          </a:p>
          <a:p>
            <a:pPr rtl="0" fontAlgn="ctr"/>
            <a:endParaRPr lang="en-US" sz="1200" b="0" i="0" kern="1200" dirty="0">
              <a:solidFill>
                <a:schemeClr val="tx1"/>
              </a:solidFill>
              <a:effectLst/>
              <a:latin typeface="+mn-lt"/>
              <a:ea typeface="+mn-ea"/>
              <a:cs typeface="+mn-cs"/>
            </a:endParaRPr>
          </a:p>
          <a:p>
            <a:pPr rtl="0" fontAlgn="ctr"/>
            <a:r>
              <a:rPr lang="en-US" sz="1200" b="0" i="0" kern="1200" dirty="0">
                <a:solidFill>
                  <a:schemeClr val="tx1"/>
                </a:solidFill>
                <a:effectLst/>
                <a:latin typeface="+mn-lt"/>
                <a:ea typeface="+mn-ea"/>
                <a:cs typeface="+mn-cs"/>
              </a:rPr>
              <a:t>Integrate the SDK as described in the </a:t>
            </a:r>
            <a:r>
              <a:rPr lang="en-US" sz="1200" b="0" i="0" kern="1200" dirty="0">
                <a:solidFill>
                  <a:schemeClr val="tx1"/>
                </a:solidFill>
                <a:effectLst/>
                <a:latin typeface="+mn-lt"/>
                <a:ea typeface="+mn-ea"/>
                <a:cs typeface="+mn-cs"/>
                <a:hlinkClick r:id="rId3"/>
              </a:rPr>
              <a:t>Getting Started with Android</a:t>
            </a:r>
            <a:r>
              <a:rPr lang="en-US" sz="1200" b="0" i="0" kern="1200" dirty="0">
                <a:solidFill>
                  <a:schemeClr val="tx1"/>
                </a:solidFill>
                <a:effectLst/>
                <a:latin typeface="+mn-lt"/>
                <a:ea typeface="+mn-ea"/>
                <a:cs typeface="+mn-cs"/>
              </a:rPr>
              <a:t> documentation</a:t>
            </a:r>
          </a:p>
          <a:p>
            <a:pPr rtl="0" fontAlgn="ctr"/>
            <a:r>
              <a:rPr lang="en-US" sz="1200" b="0" i="0" kern="1200" dirty="0">
                <a:solidFill>
                  <a:schemeClr val="tx1"/>
                </a:solidFill>
                <a:effectLst/>
                <a:latin typeface="+mn-lt"/>
                <a:ea typeface="+mn-ea"/>
                <a:cs typeface="+mn-cs"/>
              </a:rPr>
              <a:t>Add a test crash to the apps code by calling the </a:t>
            </a:r>
            <a:r>
              <a:rPr lang="en-US" sz="1200" b="0" i="0" kern="1200" dirty="0" err="1">
                <a:solidFill>
                  <a:schemeClr val="tx1"/>
                </a:solidFill>
                <a:effectLst/>
                <a:latin typeface="+mn-lt"/>
                <a:ea typeface="+mn-ea"/>
                <a:cs typeface="+mn-cs"/>
              </a:rPr>
              <a:t>Crashes.generateTestCrash</a:t>
            </a:r>
            <a:r>
              <a:rPr lang="en-US" sz="1200" b="0" i="0" kern="1200" dirty="0">
                <a:solidFill>
                  <a:schemeClr val="tx1"/>
                </a:solidFill>
                <a:effectLst/>
                <a:latin typeface="+mn-lt"/>
                <a:ea typeface="+mn-ea"/>
                <a:cs typeface="+mn-cs"/>
              </a:rPr>
              <a:t>() method of the crash reporting module as an action to a button</a:t>
            </a:r>
          </a:p>
          <a:p>
            <a:pPr rtl="0" fontAlgn="ctr"/>
            <a:r>
              <a:rPr lang="en-US" sz="1200" b="0" i="0" kern="1200" dirty="0">
                <a:solidFill>
                  <a:schemeClr val="tx1"/>
                </a:solidFill>
                <a:effectLst/>
                <a:latin typeface="+mn-lt"/>
                <a:ea typeface="+mn-ea"/>
                <a:cs typeface="+mn-cs"/>
              </a:rPr>
              <a:t>Run the app without the debugger connected, crash it and restart it</a:t>
            </a:r>
          </a:p>
          <a:p>
            <a:pPr rtl="0" fontAlgn="ctr"/>
            <a:r>
              <a:rPr lang="en-US" sz="1200" b="0" i="0" kern="1200" dirty="0">
                <a:solidFill>
                  <a:schemeClr val="tx1"/>
                </a:solidFill>
                <a:effectLst/>
                <a:latin typeface="+mn-lt"/>
                <a:ea typeface="+mn-ea"/>
                <a:cs typeface="+mn-cs"/>
              </a:rPr>
              <a:t>After a few minutes the crash report should be visible in the UI</a:t>
            </a:r>
          </a:p>
          <a:p>
            <a:r>
              <a:rPr lang="en-US" sz="1200" kern="1200" dirty="0">
                <a:solidFill>
                  <a:schemeClr val="tx1"/>
                </a:solidFill>
                <a:effectLst/>
                <a:latin typeface="+mn-lt"/>
                <a:ea typeface="+mn-ea"/>
                <a:cs typeface="+mn-cs"/>
              </a:rPr>
              <a:t> </a:t>
            </a:r>
          </a:p>
          <a:p>
            <a:pPr rtl="0" fontAlgn="ctr"/>
            <a:r>
              <a:rPr lang="en-US" sz="1200" b="0" i="0" kern="1200" dirty="0">
                <a:solidFill>
                  <a:schemeClr val="tx1"/>
                </a:solidFill>
                <a:effectLst/>
                <a:latin typeface="+mn-lt"/>
                <a:ea typeface="+mn-ea"/>
                <a:cs typeface="+mn-cs"/>
              </a:rPr>
              <a:t>Crash-free users per day</a:t>
            </a:r>
          </a:p>
          <a:p>
            <a:pPr rtl="0" fontAlgn="ctr"/>
            <a:r>
              <a:rPr lang="en-US" sz="1600" b="1" i="0" kern="1200" dirty="0">
                <a:solidFill>
                  <a:schemeClr val="tx1"/>
                </a:solidFill>
                <a:effectLst/>
                <a:latin typeface="+mn-lt"/>
                <a:ea typeface="+mn-ea"/>
                <a:cs typeface="+mn-cs"/>
              </a:rPr>
              <a:t>Crashes</a:t>
            </a:r>
            <a:r>
              <a:rPr lang="en-US" sz="1200" b="0" i="0" kern="1200" dirty="0">
                <a:solidFill>
                  <a:schemeClr val="tx1"/>
                </a:solidFill>
                <a:effectLst/>
                <a:latin typeface="+mn-lt"/>
                <a:ea typeface="+mn-ea"/>
                <a:cs typeface="+mn-cs"/>
              </a:rPr>
              <a:t> per day</a:t>
            </a:r>
          </a:p>
          <a:p>
            <a:pPr rtl="0" fontAlgn="ctr"/>
            <a:r>
              <a:rPr lang="en-US" sz="1200" b="0" i="0" kern="1200" dirty="0">
                <a:solidFill>
                  <a:schemeClr val="tx1"/>
                </a:solidFill>
                <a:effectLst/>
                <a:latin typeface="+mn-lt"/>
                <a:ea typeface="+mn-ea"/>
                <a:cs typeface="+mn-cs"/>
              </a:rPr>
              <a:t>-Up at the top you can toggle to all of the different versions of the app, set the time frame.</a:t>
            </a:r>
          </a:p>
          <a:p>
            <a:pPr lvl="1" rtl="0" fontAlgn="ctr"/>
            <a:r>
              <a:rPr lang="en-US" sz="1200" b="0" i="0" kern="1200" dirty="0">
                <a:solidFill>
                  <a:schemeClr val="tx1"/>
                </a:solidFill>
                <a:effectLst/>
                <a:latin typeface="+mn-lt"/>
                <a:ea typeface="+mn-ea"/>
                <a:cs typeface="+mn-cs"/>
              </a:rPr>
              <a:t>The status is a great team collaboration tool to let everyone working on this app know whether a not a crash is still open, closed, or if it can be ignored</a:t>
            </a:r>
          </a:p>
          <a:p>
            <a:pPr lvl="2" rtl="0" fontAlgn="ctr"/>
            <a:r>
              <a:rPr lang="en-US" sz="1200" b="0" i="0" kern="1200" dirty="0">
                <a:solidFill>
                  <a:schemeClr val="tx1"/>
                </a:solidFill>
                <a:effectLst/>
                <a:latin typeface="+mn-lt"/>
                <a:ea typeface="+mn-ea"/>
                <a:cs typeface="+mn-cs"/>
              </a:rPr>
              <a:t>You can also leave an annotation to communicate in more detail how the crash is being handled</a:t>
            </a:r>
          </a:p>
          <a:p>
            <a:pPr lvl="2" rtl="0" fontAlgn="ctr"/>
            <a:endParaRPr lang="en-US" sz="1200" b="0" i="0" kern="1200" dirty="0">
              <a:solidFill>
                <a:schemeClr val="tx1"/>
              </a:solidFill>
              <a:effectLst/>
              <a:latin typeface="+mn-lt"/>
              <a:ea typeface="+mn-ea"/>
              <a:cs typeface="+mn-cs"/>
            </a:endParaRPr>
          </a:p>
          <a:p>
            <a:pPr rtl="0" fontAlgn="ctr"/>
            <a:r>
              <a:rPr lang="en-US" sz="1200" b="0" i="0" kern="1200" dirty="0">
                <a:solidFill>
                  <a:schemeClr val="tx1"/>
                </a:solidFill>
                <a:effectLst/>
                <a:latin typeface="+mn-lt"/>
                <a:ea typeface="+mn-ea"/>
                <a:cs typeface="+mn-cs"/>
              </a:rPr>
              <a:t>-Groups – </a:t>
            </a:r>
            <a:r>
              <a:rPr lang="en-US" sz="1200" b="1" kern="1200" dirty="0">
                <a:solidFill>
                  <a:schemeClr val="tx1"/>
                </a:solidFill>
                <a:effectLst/>
                <a:latin typeface="+mn-lt"/>
                <a:ea typeface="+mn-ea"/>
                <a:cs typeface="+mn-cs"/>
              </a:rPr>
              <a:t>Immediately groups crashes based on the root cause</a:t>
            </a:r>
            <a:endParaRPr lang="en-US" sz="1200" b="1" i="0" kern="1200" dirty="0">
              <a:solidFill>
                <a:schemeClr val="tx1"/>
              </a:solidFill>
              <a:effectLst/>
              <a:latin typeface="+mn-lt"/>
              <a:ea typeface="+mn-ea"/>
              <a:cs typeface="+mn-cs"/>
            </a:endParaRPr>
          </a:p>
          <a:p>
            <a:pPr rtl="0" fontAlgn="ctr"/>
            <a:endParaRPr lang="en-US" sz="1200" b="0" i="0" kern="1200" dirty="0">
              <a:solidFill>
                <a:schemeClr val="tx1"/>
              </a:solidFill>
              <a:effectLst/>
              <a:latin typeface="+mn-lt"/>
              <a:ea typeface="+mn-ea"/>
              <a:cs typeface="+mn-cs"/>
            </a:endParaRPr>
          </a:p>
          <a:p>
            <a:pPr rtl="0" fontAlgn="ctr"/>
            <a:r>
              <a:rPr lang="en-US" sz="1200" b="0" i="0" kern="1200" dirty="0">
                <a:solidFill>
                  <a:schemeClr val="tx1"/>
                </a:solidFill>
                <a:effectLst/>
                <a:latin typeface="+mn-lt"/>
                <a:ea typeface="+mn-ea"/>
                <a:cs typeface="+mn-cs"/>
              </a:rPr>
              <a:t>	-Crash groups are crashes that occur in the same file in the same line - in other words if there is a crash that is occurring across a range of users, App Center Crash will 	automatically group those crashes together - plus it categorizes the crash groups by version, which is very useful information for dev teams</a:t>
            </a:r>
          </a:p>
          <a:p>
            <a:pPr lvl="1" rtl="0" fontAlgn="ctr"/>
            <a:r>
              <a:rPr lang="en-US" sz="1200" b="0" i="0" kern="1200" dirty="0">
                <a:solidFill>
                  <a:schemeClr val="tx1"/>
                </a:solidFill>
                <a:effectLst/>
                <a:latin typeface="+mn-lt"/>
                <a:ea typeface="+mn-ea"/>
                <a:cs typeface="+mn-cs"/>
              </a:rPr>
              <a:t>We can see the stack trace and in this particular instance it looks like… Also shows how many crashes have occurred per day, the most affected deices, and most affected OS</a:t>
            </a:r>
          </a:p>
          <a:p>
            <a:pPr lvl="1" rtl="0" fontAlgn="ctr"/>
            <a:r>
              <a:rPr lang="en-US" sz="1200" b="0" i="0" kern="1200" dirty="0">
                <a:solidFill>
                  <a:schemeClr val="tx1"/>
                </a:solidFill>
                <a:effectLst/>
                <a:latin typeface="+mn-lt"/>
                <a:ea typeface="+mn-ea"/>
                <a:cs typeface="+mn-cs"/>
              </a:rPr>
              <a:t>Drilling into Reports:</a:t>
            </a:r>
          </a:p>
          <a:p>
            <a:pPr lvl="2" rtl="0" fontAlgn="ctr"/>
            <a:r>
              <a:rPr lang="en-US" sz="1200" b="0" i="0" kern="1200" dirty="0">
                <a:solidFill>
                  <a:schemeClr val="tx1"/>
                </a:solidFill>
                <a:effectLst/>
                <a:latin typeface="+mn-lt"/>
                <a:ea typeface="+mn-ea"/>
                <a:cs typeface="+mn-cs"/>
              </a:rPr>
              <a:t>Clicking into a device - Overview will give you the general information like when the app was launched, country of origin, how long after launch the app crashed, etc.</a:t>
            </a:r>
          </a:p>
          <a:p>
            <a:pPr lvl="2" rtl="0" fontAlgn="ctr"/>
            <a:r>
              <a:rPr lang="en-US" sz="1200" b="0" i="0" kern="1200" dirty="0">
                <a:solidFill>
                  <a:schemeClr val="tx1"/>
                </a:solidFill>
                <a:effectLst/>
                <a:latin typeface="+mn-lt"/>
                <a:ea typeface="+mn-ea"/>
                <a:cs typeface="+mn-cs"/>
              </a:rPr>
              <a:t>Threads - stack trace</a:t>
            </a:r>
          </a:p>
          <a:p>
            <a:pPr lvl="2" rtl="0" fontAlgn="ctr"/>
            <a:r>
              <a:rPr lang="en-US" sz="1200" b="0" i="0" kern="1200" dirty="0">
                <a:solidFill>
                  <a:schemeClr val="tx1"/>
                </a:solidFill>
                <a:effectLst/>
                <a:latin typeface="+mn-lt"/>
                <a:ea typeface="+mn-ea"/>
                <a:cs typeface="+mn-cs"/>
              </a:rPr>
              <a:t>	-Note – all of these devices are your users</a:t>
            </a:r>
          </a:p>
          <a:p>
            <a:pPr lvl="2" rtl="0" fontAlgn="ctr"/>
            <a:r>
              <a:rPr lang="en-US" sz="1200" b="0" i="0" kern="1200" dirty="0">
                <a:solidFill>
                  <a:schemeClr val="tx1"/>
                </a:solidFill>
                <a:effectLst/>
                <a:latin typeface="+mn-lt"/>
                <a:ea typeface="+mn-ea"/>
                <a:cs typeface="+mn-cs"/>
              </a:rPr>
              <a:t>Events - gives you a visualization of what occurred to cause the crash – you can create custom events by writing a small line of code on top of each event so that it’s expressed in this events tab</a:t>
            </a:r>
          </a:p>
          <a:p>
            <a:pPr lvl="2" rtl="0" fontAlgn="ctr"/>
            <a:r>
              <a:rPr lang="en-US" sz="1200" b="0" i="0" kern="1200" dirty="0">
                <a:solidFill>
                  <a:schemeClr val="tx1"/>
                </a:solidFill>
                <a:effectLst/>
                <a:latin typeface="+mn-lt"/>
                <a:ea typeface="+mn-ea"/>
                <a:cs typeface="+mn-cs"/>
              </a:rPr>
              <a:t>	-This enables you to see a detailed step-by-step report of what events led up to the crash itself – so we can see when and where the crash occurred and 	track the user’s experience leading up to that crash</a:t>
            </a:r>
          </a:p>
          <a:p>
            <a:pPr lvl="2" rtl="0" fontAlgn="ctr"/>
            <a:r>
              <a:rPr lang="en-US" sz="1200" b="0" i="0" kern="1200" dirty="0">
                <a:solidFill>
                  <a:schemeClr val="tx1"/>
                </a:solidFill>
                <a:effectLst/>
                <a:latin typeface="+mn-lt"/>
                <a:ea typeface="+mn-ea"/>
                <a:cs typeface="+mn-cs"/>
              </a:rPr>
              <a:t>	-This is extremely powerful data to be able to track – developers want to know how their users are using their applications</a:t>
            </a:r>
          </a:p>
          <a:p>
            <a:pPr lvl="2" rtl="0" fontAlgn="ct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Back to the Brandon </a:t>
            </a:r>
            <a:r>
              <a:rPr lang="en-US" sz="1200" b="1" i="0" kern="1200" dirty="0" err="1">
                <a:solidFill>
                  <a:schemeClr val="tx1"/>
                </a:solidFill>
                <a:effectLst/>
                <a:latin typeface="+mn-lt"/>
                <a:ea typeface="+mn-ea"/>
                <a:cs typeface="+mn-cs"/>
              </a:rPr>
              <a:t>Punday</a:t>
            </a:r>
            <a:r>
              <a:rPr lang="en-US" sz="1200" b="1" i="0" kern="1200" dirty="0">
                <a:solidFill>
                  <a:schemeClr val="tx1"/>
                </a:solidFill>
                <a:effectLst/>
                <a:latin typeface="+mn-lt"/>
                <a:ea typeface="+mn-ea"/>
                <a:cs typeface="+mn-cs"/>
              </a:rPr>
              <a:t> story</a:t>
            </a:r>
            <a:endParaRPr lang="en-US" sz="1200" b="0" i="0" kern="1200" dirty="0">
              <a:solidFill>
                <a:schemeClr val="tx1"/>
              </a:solidFill>
              <a:effectLst/>
              <a:latin typeface="+mn-lt"/>
              <a:ea typeface="+mn-ea"/>
              <a:cs typeface="+mn-cs"/>
            </a:endParaRPr>
          </a:p>
          <a:p>
            <a:pPr lvl="2" rtl="0" fontAlgn="ctr"/>
            <a:r>
              <a:rPr lang="en-US" sz="1200" b="0" i="0" kern="1200" dirty="0">
                <a:solidFill>
                  <a:schemeClr val="tx1"/>
                </a:solidFill>
                <a:effectLst/>
                <a:latin typeface="+mn-lt"/>
                <a:ea typeface="+mn-ea"/>
                <a:cs typeface="+mn-cs"/>
              </a:rPr>
              <a:t>Attachments are the extra details that the developers want to collect at the time of the crash - this can be downloaded and shared with team members</a:t>
            </a:r>
          </a:p>
          <a:p>
            <a:r>
              <a:rPr lang="en-US" sz="1200" kern="1200" dirty="0">
                <a:solidFill>
                  <a:schemeClr val="tx1"/>
                </a:solidFill>
                <a:effectLst/>
                <a:latin typeface="+mn-lt"/>
                <a:ea typeface="+mn-ea"/>
                <a:cs typeface="+mn-cs"/>
              </a:rPr>
              <a:t> </a:t>
            </a:r>
          </a:p>
          <a:p>
            <a:pPr rtl="0" fontAlgn="ctr"/>
            <a:r>
              <a:rPr lang="en-US" sz="1600" b="1" i="0" kern="1200" dirty="0">
                <a:solidFill>
                  <a:schemeClr val="tx1"/>
                </a:solidFill>
                <a:effectLst/>
                <a:latin typeface="+mn-lt"/>
                <a:ea typeface="+mn-ea"/>
                <a:cs typeface="+mn-cs"/>
              </a:rPr>
              <a:t>Symbols</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Will display </a:t>
            </a:r>
            <a:r>
              <a:rPr lang="en-US" sz="1200" b="0" i="0" kern="1200" dirty="0" err="1">
                <a:solidFill>
                  <a:schemeClr val="tx1"/>
                </a:solidFill>
                <a:effectLst/>
                <a:latin typeface="+mn-lt"/>
                <a:ea typeface="+mn-ea"/>
                <a:cs typeface="+mn-cs"/>
              </a:rPr>
              <a:t>unsymbolicated</a:t>
            </a:r>
            <a:r>
              <a:rPr lang="en-US" sz="1200" b="0" i="0" kern="1200" dirty="0">
                <a:solidFill>
                  <a:schemeClr val="tx1"/>
                </a:solidFill>
                <a:effectLst/>
                <a:latin typeface="+mn-lt"/>
                <a:ea typeface="+mn-ea"/>
                <a:cs typeface="+mn-cs"/>
              </a:rPr>
              <a:t> crashes (if there are any)</a:t>
            </a:r>
            <a:endParaRPr lang="en-US" sz="1200" b="1" i="0" kern="1200" dirty="0">
              <a:solidFill>
                <a:schemeClr val="tx1"/>
              </a:solidFill>
              <a:effectLst/>
              <a:latin typeface="+mn-lt"/>
              <a:ea typeface="+mn-ea"/>
              <a:cs typeface="+mn-cs"/>
            </a:endParaRPr>
          </a:p>
          <a:p>
            <a:pPr lvl="1" rtl="0" fontAlgn="ctr"/>
            <a:r>
              <a:rPr lang="en-US" sz="1200" b="0" i="0" kern="1200" dirty="0">
                <a:solidFill>
                  <a:schemeClr val="tx1"/>
                </a:solidFill>
                <a:effectLst/>
                <a:latin typeface="+mn-lt"/>
                <a:ea typeface="+mn-ea"/>
                <a:cs typeface="+mn-cs"/>
              </a:rPr>
              <a:t>Uploaded - all of the Zip files uploaded, who uploaded them and when, plus the size</a:t>
            </a:r>
          </a:p>
          <a:p>
            <a:pPr lvl="1" rtl="0" fontAlgn="ctr"/>
            <a:endParaRPr lang="en-US" sz="1200" b="0" i="0" kern="1200" dirty="0">
              <a:solidFill>
                <a:schemeClr val="tx1"/>
              </a:solidFill>
              <a:effectLst/>
              <a:latin typeface="+mn-lt"/>
              <a:ea typeface="+mn-ea"/>
              <a:cs typeface="+mn-cs"/>
            </a:endParaRPr>
          </a:p>
          <a:p>
            <a:pPr lvl="1" rtl="0" fontAlgn="ctr"/>
            <a:endParaRPr lang="en-US" sz="1200" b="0" i="0" kern="1200" dirty="0">
              <a:solidFill>
                <a:schemeClr val="tx1"/>
              </a:solidFill>
              <a:effectLst/>
              <a:latin typeface="+mn-lt"/>
              <a:ea typeface="+mn-ea"/>
              <a:cs typeface="+mn-cs"/>
            </a:endParaRPr>
          </a:p>
          <a:p>
            <a:pPr lvl="1" rtl="0" fontAlgn="ctr"/>
            <a:r>
              <a:rPr lang="en-US" sz="1200" b="0" i="0" kern="1200" dirty="0">
                <a:solidFill>
                  <a:schemeClr val="tx1"/>
                </a:solidFill>
                <a:effectLst/>
                <a:latin typeface="+mn-lt"/>
                <a:ea typeface="+mn-ea"/>
                <a:cs typeface="+mn-cs"/>
              </a:rPr>
              <a:t>Errors: Brand new feature – this is referring to handled exceptions – Anthony mentioned we’re responsive to customer feedback – this is a perfect example of that</a:t>
            </a:r>
            <a:endParaRPr lang="en-US" sz="1200" b="1" i="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3/16/2018 11:52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906611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To properly manage your </a:t>
            </a:r>
            <a:r>
              <a:rPr lang="en-US" sz="1800" b="1" kern="1200" dirty="0">
                <a:solidFill>
                  <a:schemeClr val="tx1"/>
                </a:solidFill>
                <a:effectLst/>
                <a:latin typeface="+mn-lt"/>
                <a:ea typeface="+mn-ea"/>
                <a:cs typeface="+mn-cs"/>
              </a:rPr>
              <a:t>development</a:t>
            </a:r>
            <a:r>
              <a:rPr lang="en-US" sz="1800" kern="1200" dirty="0">
                <a:solidFill>
                  <a:schemeClr val="tx1"/>
                </a:solidFill>
                <a:effectLst/>
                <a:latin typeface="+mn-lt"/>
                <a:ea typeface="+mn-ea"/>
                <a:cs typeface="+mn-cs"/>
              </a:rPr>
              <a:t> </a:t>
            </a:r>
            <a:r>
              <a:rPr lang="en-US" sz="1800" b="1" kern="1200" dirty="0">
                <a:solidFill>
                  <a:schemeClr val="tx1"/>
                </a:solidFill>
                <a:effectLst/>
                <a:latin typeface="+mn-lt"/>
                <a:ea typeface="+mn-ea"/>
                <a:cs typeface="+mn-cs"/>
              </a:rPr>
              <a:t>pipeline and product strategy</a:t>
            </a:r>
            <a:r>
              <a:rPr lang="en-US" sz="1800" kern="1200" dirty="0">
                <a:solidFill>
                  <a:schemeClr val="tx1"/>
                </a:solidFill>
                <a:effectLst/>
                <a:latin typeface="+mn-lt"/>
                <a:ea typeface="+mn-ea"/>
                <a:cs typeface="+mn-cs"/>
              </a:rPr>
              <a:t>, you first need </a:t>
            </a:r>
            <a:r>
              <a:rPr lang="en-US" sz="1800" b="1" kern="1200" dirty="0">
                <a:solidFill>
                  <a:schemeClr val="tx1"/>
                </a:solidFill>
                <a:effectLst/>
                <a:latin typeface="+mn-lt"/>
                <a:ea typeface="+mn-ea"/>
                <a:cs typeface="+mn-cs"/>
              </a:rPr>
              <a:t>understand your users and how they interact with your apps</a:t>
            </a:r>
            <a:r>
              <a:rPr lang="en-US" sz="1800" kern="1200" dirty="0">
                <a:solidFill>
                  <a:schemeClr val="tx1"/>
                </a:solidFill>
                <a:effectLst/>
                <a:latin typeface="+mn-lt"/>
                <a:ea typeface="+mn-ea"/>
                <a:cs typeface="+mn-cs"/>
              </a:rPr>
              <a:t>. Visual Studio App Center Analytics </a:t>
            </a:r>
            <a:r>
              <a:rPr lang="en-US" sz="1800" b="1" kern="1200" dirty="0">
                <a:solidFill>
                  <a:schemeClr val="tx1"/>
                </a:solidFill>
                <a:effectLst/>
                <a:latin typeface="+mn-lt"/>
                <a:ea typeface="+mn-ea"/>
                <a:cs typeface="+mn-cs"/>
              </a:rPr>
              <a:t>offers free, </a:t>
            </a:r>
            <a:r>
              <a:rPr lang="en-US" sz="1800" b="1" kern="1200" dirty="0" err="1">
                <a:solidFill>
                  <a:schemeClr val="tx1"/>
                </a:solidFill>
                <a:effectLst/>
                <a:latin typeface="+mn-lt"/>
                <a:ea typeface="+mn-ea"/>
                <a:cs typeface="+mn-cs"/>
              </a:rPr>
              <a:t>glanceable</a:t>
            </a:r>
            <a:r>
              <a:rPr lang="en-US" sz="1800" b="1" kern="1200" dirty="0">
                <a:solidFill>
                  <a:schemeClr val="tx1"/>
                </a:solidFill>
                <a:effectLst/>
                <a:latin typeface="+mn-lt"/>
                <a:ea typeface="+mn-ea"/>
                <a:cs typeface="+mn-cs"/>
              </a:rPr>
              <a:t>, out-of-the-box analytics to get anyone started</a:t>
            </a:r>
            <a:r>
              <a:rPr lang="en-US" sz="1800" kern="1200" dirty="0">
                <a:solidFill>
                  <a:schemeClr val="tx1"/>
                </a:solidFill>
                <a:effectLst/>
                <a:latin typeface="+mn-lt"/>
                <a:ea typeface="+mn-ea"/>
                <a:cs typeface="+mn-cs"/>
              </a:rPr>
              <a:t>, and simple integration with </a:t>
            </a:r>
            <a:r>
              <a:rPr lang="en-US" sz="1800" b="1" kern="1200" dirty="0">
                <a:solidFill>
                  <a:schemeClr val="tx1"/>
                </a:solidFill>
                <a:effectLst/>
                <a:latin typeface="+mn-lt"/>
                <a:ea typeface="+mn-ea"/>
                <a:cs typeface="+mn-cs"/>
              </a:rPr>
              <a:t>Azure Application Insights</a:t>
            </a:r>
            <a:r>
              <a:rPr lang="en-US" sz="1800" kern="1200" dirty="0">
                <a:solidFill>
                  <a:schemeClr val="tx1"/>
                </a:solidFill>
                <a:effectLst/>
                <a:latin typeface="+mn-lt"/>
                <a:ea typeface="+mn-ea"/>
                <a:cs typeface="+mn-cs"/>
              </a:rPr>
              <a:t> gives even the most data-hungry business the deep insights they need. </a:t>
            </a:r>
            <a:endParaRPr lang="en-US" sz="1800" dirty="0">
              <a:effectLst/>
            </a:endParaRPr>
          </a:p>
          <a:p>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3/16/2018 11:52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987111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 Studio Mobile Center Push Notifications is really easy</a:t>
            </a:r>
          </a:p>
          <a:p>
            <a:r>
              <a:rPr lang="en-US" dirty="0"/>
              <a:t> -Just a few lines of code in your app</a:t>
            </a:r>
          </a:p>
          <a:p>
            <a:r>
              <a:rPr lang="en-US" dirty="0"/>
              <a:t> -No need to specify </a:t>
            </a:r>
            <a:r>
              <a:rPr lang="en-US" b="1" dirty="0"/>
              <a:t>format</a:t>
            </a:r>
            <a:r>
              <a:rPr lang="en-US" dirty="0"/>
              <a:t> for Android, iOS or Windows</a:t>
            </a:r>
          </a:p>
          <a:p>
            <a:r>
              <a:rPr lang="en-US" dirty="0"/>
              <a:t> -and I’ll show you how easy it is to target and send notifications to your users</a:t>
            </a:r>
          </a:p>
          <a:p>
            <a:r>
              <a:rPr lang="en-US" dirty="0"/>
              <a:t>Difference in Push Notifications between Notification Hub and MC</a:t>
            </a:r>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3/16/2018 11:52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914474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of you are involved in mobile app dev?</a:t>
            </a:r>
          </a:p>
          <a:p>
            <a:r>
              <a:rPr lang="en-US" dirty="0"/>
              <a:t>How many of your apps have push notifications?</a:t>
            </a:r>
          </a:p>
          <a:p>
            <a:r>
              <a:rPr lang="en-US" dirty="0"/>
              <a:t>Big point of your mobile apps are to engage user and customers. Push notifications helps do that.</a:t>
            </a:r>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3/16/2018 11:53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91533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App Center is also offers support for push notifications. Instead of working through multiple portals to send messages, you can work from a single portal to create targeted audiences and messaging for a more direct connection with your users.</a:t>
            </a:r>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a:p>
        </p:txBody>
      </p:sp>
      <p:sp>
        <p:nvSpPr>
          <p:cNvPr id="10" name="Date Placeholder 9"/>
          <p:cNvSpPr>
            <a:spLocks noGrp="1"/>
          </p:cNvSpPr>
          <p:nvPr>
            <p:ph type="dt" idx="13"/>
          </p:nvPr>
        </p:nvSpPr>
        <p:spPr/>
        <p:txBody>
          <a:bodyPr/>
          <a:lstStyle/>
          <a:p>
            <a:fld id="{5A70A388-5CB4-42F2-85B9-1AE1F63398FA}" type="datetime8">
              <a:rPr lang="en-US" smtClean="0"/>
              <a:t>3/16/2018 11:53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55021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0.jpeg"/><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0.jpeg"/><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0.jpeg"/><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Rectangle 7"/>
          <p:cNvSpPr/>
          <p:nvPr userDrawn="1"/>
        </p:nvSpPr>
        <p:spPr bwMode="auto">
          <a:xfrm>
            <a:off x="1"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543147" y="6364281"/>
            <a:ext cx="1025270" cy="224138"/>
          </a:xfrm>
          <a:prstGeom prst="rect">
            <a:avLst/>
          </a:prstGeom>
          <a:noFill/>
          <a:ln>
            <a:noFill/>
          </a:ln>
        </p:spPr>
      </p:pic>
      <p:sp>
        <p:nvSpPr>
          <p:cNvPr id="1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Column Right Dark">
    <p:bg>
      <p:bgPr>
        <a:solidFill>
          <a:srgbClr val="0070C0"/>
        </a:solidFill>
        <a:effectLst/>
      </p:bgPr>
    </p:bg>
    <p:spTree>
      <p:nvGrpSpPr>
        <p:cNvPr id="1" name=""/>
        <p:cNvGrpSpPr/>
        <p:nvPr/>
      </p:nvGrpSpPr>
      <p:grpSpPr>
        <a:xfrm>
          <a:off x="0" y="0"/>
          <a:ext cx="0" cy="0"/>
          <a:chOff x="0" y="0"/>
          <a:chExt cx="0" cy="0"/>
        </a:xfrm>
      </p:grpSpPr>
      <p:pic>
        <p:nvPicPr>
          <p:cNvPr id="52" name="Picture 5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4302" y="6513835"/>
            <a:ext cx="761880" cy="165261"/>
          </a:xfrm>
          <a:prstGeom prst="rect">
            <a:avLst/>
          </a:prstGeom>
        </p:spPr>
      </p:pic>
    </p:spTree>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57887"/>
            <a:ext cx="5378548" cy="742226"/>
          </a:xfrm>
        </p:spPr>
        <p:txBody>
          <a:bodyPr anchor="ctr">
            <a:spAutoFit/>
          </a:bodyPr>
          <a:lstStyle>
            <a:lvl1pPr>
              <a:defRPr sz="4704"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3"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3" y="2980726"/>
            <a:ext cx="8964186" cy="715931"/>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3" name="Text Placeholder 2"/>
          <p:cNvSpPr>
            <a:spLocks noGrp="1"/>
          </p:cNvSpPr>
          <p:nvPr>
            <p:ph type="body" sz="quarter" idx="13" hasCustomPrompt="1"/>
          </p:nvPr>
        </p:nvSpPr>
        <p:spPr>
          <a:xfrm>
            <a:off x="269240" y="3696657"/>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mn-lt"/>
                <a:ea typeface="+mn-ea"/>
                <a:cs typeface="+mn-cs"/>
              </a:defRPr>
            </a:lvl1pPr>
          </a:lstStyle>
          <a:p>
            <a:r>
              <a:rPr lang="en-US" dirty="0"/>
              <a:t>Optional (City, State or venue)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8565"/>
            <a:ext cx="6276530" cy="875413"/>
          </a:xfrm>
          <a:noFill/>
        </p:spPr>
        <p:txBody>
          <a:bodyPr lIns="146304" tIns="91440" rIns="146304" bIns="91440" anchor="t" anchorCtr="0"/>
          <a:lstStyle>
            <a:lvl1pPr>
              <a:defRPr sz="5293" spc="-98" baseline="0">
                <a:gradFill>
                  <a:gsLst>
                    <a:gs pos="8718">
                      <a:srgbClr val="353535"/>
                    </a:gs>
                    <a:gs pos="34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9239" y="3874399"/>
            <a:ext cx="4482124" cy="1677043"/>
          </a:xfrm>
        </p:spPr>
        <p:txBody>
          <a:bodyPr lIns="164592" tIns="109728" rIns="164592" bIns="109728">
            <a:noAutofit/>
          </a:bodyPr>
          <a:lstStyle>
            <a:lvl1pPr marL="0" indent="0">
              <a:spcBef>
                <a:spcPts val="0"/>
              </a:spcBef>
              <a:buNone/>
              <a:defRPr sz="3136" baseline="0">
                <a:gradFill>
                  <a:gsLst>
                    <a:gs pos="8718">
                      <a:srgbClr val="353535"/>
                    </a:gs>
                    <a:gs pos="34000">
                      <a:srgbClr val="353535"/>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353535"/>
                </a:solidFill>
              </a:endParaRPr>
            </a:p>
          </p:txBody>
        </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l="-3" r="43761"/>
          <a:stretch/>
        </p:blipFill>
        <p:spPr>
          <a:xfrm flipH="1">
            <a:off x="5334351" y="2"/>
            <a:ext cx="6855908" cy="6857996"/>
          </a:xfrm>
          <a:prstGeom prst="rect">
            <a:avLst/>
          </a:prstGeom>
        </p:spPr>
      </p:pic>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704"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8"/>
            <a:ext cx="4840694" cy="717249"/>
          </a:xfrm>
        </p:spPr>
        <p:txBody>
          <a:bodyPr lIns="164592" tIns="109728" rIns="164592" bIns="109728">
            <a:noAutofit/>
          </a:bodyPr>
          <a:lstStyle>
            <a:lvl1pPr marL="0" indent="0">
              <a:spcBef>
                <a:spcPts val="0"/>
              </a:spcBef>
              <a:buNone/>
              <a:defRPr lang="en-US" sz="3136"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19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1"/>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5378486" cy="1793104"/>
          </a:xfrm>
          <a:noFill/>
        </p:spPr>
        <p:txBody>
          <a:bodyPr lIns="146304" tIns="91440" rIns="146304" bIns="91440" anchor="t" anchorCtr="0"/>
          <a:lstStyle>
            <a:lvl1pPr>
              <a:defRPr sz="470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6"/>
            <a:ext cx="5380106" cy="1793104"/>
          </a:xfrm>
        </p:spPr>
        <p:txBody>
          <a:bodyPr lIns="164592" tIns="109728" rIns="164592"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353535"/>
                </a:solidFill>
              </a:endParaRPr>
            </a:p>
          </p:txBody>
        </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2559"/>
            <a:ext cx="5378548" cy="832882"/>
          </a:xfrm>
        </p:spPr>
        <p:txBody>
          <a:bodyPr anchor="ctr">
            <a:spAutoFit/>
          </a:bodyPr>
          <a:lstStyle>
            <a:lvl1pPr>
              <a:defRPr sz="4704"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1"/>
            <a:ext cx="6857650" cy="6858623"/>
          </a:xfrm>
          <a:prstGeom prst="rect">
            <a:avLst/>
          </a:prstGeom>
        </p:spPr>
      </p:pic>
    </p:spTree>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17"/>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bg1"/>
                </a:solidFill>
              </a:defRPr>
            </a:lvl1pPr>
            <a:lvl2pPr marL="27981" indent="0">
              <a:buNone/>
              <a:defRPr sz="1959"/>
            </a:lvl2pPr>
            <a:lvl3pPr marL="219185" indent="0">
              <a:buNone/>
              <a:defRPr sz="1959"/>
            </a:lvl3pPr>
            <a:lvl4pPr marL="466351" indent="0">
              <a:buNone/>
              <a:defRPr sz="1763"/>
            </a:lvl4pPr>
            <a:lvl5pPr marL="724400"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3"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3" y="2980726"/>
            <a:ext cx="8964186" cy="715931"/>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7"/>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4"/>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4"/>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704"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8"/>
            <a:ext cx="4840694" cy="717249"/>
          </a:xfrm>
        </p:spPr>
        <p:txBody>
          <a:bodyPr lIns="164592" tIns="109728" rIns="164592" bIns="109728">
            <a:noAutofit/>
          </a:bodyPr>
          <a:lstStyle>
            <a:lvl1pPr marL="0" indent="0">
              <a:spcBef>
                <a:spcPts val="0"/>
              </a:spcBef>
              <a:buNone/>
              <a:defRPr lang="en-US" sz="3136"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19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4"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4" y="470067"/>
            <a:ext cx="1423303" cy="304828"/>
          </a:xfrm>
          <a:prstGeom prst="rect">
            <a:avLst/>
          </a:prstGeom>
        </p:spPr>
      </p:pic>
      <p:sp>
        <p:nvSpPr>
          <p:cNvPr id="143" name="Freeform 19"/>
          <p:cNvSpPr>
            <a:spLocks noChangeAspect="1" noEditPoints="1"/>
          </p:cNvSpPr>
          <p:nvPr userDrawn="1"/>
        </p:nvSpPr>
        <p:spPr bwMode="black">
          <a:xfrm>
            <a:off x="6595141" y="3398364"/>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a:solidFill>
                <a:srgbClr val="353535"/>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54" indent="0">
              <a:buNone/>
              <a:defRPr/>
            </a:lvl2pPr>
            <a:lvl3pPr marL="448107" indent="0">
              <a:buNone/>
              <a:defRPr/>
            </a:lvl3pPr>
            <a:lvl4pPr marL="672161" indent="0">
              <a:buNone/>
              <a:defRPr/>
            </a:lvl4pPr>
            <a:lvl5pPr marL="89621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5"/>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05" indent="0">
              <a:buFont typeface="Wingdings" panose="05000000000000000000" pitchFamily="2" charset="2"/>
              <a:buNone/>
              <a:defRPr sz="2353" b="0"/>
            </a:lvl2pPr>
            <a:lvl3pPr marL="441883" indent="0">
              <a:buFont typeface="Wingdings" panose="05000000000000000000" pitchFamily="2" charset="2"/>
              <a:buNone/>
              <a:tabLst/>
              <a:defRPr sz="2157" b="0"/>
            </a:lvl3pPr>
            <a:lvl4pPr marL="639485" indent="0">
              <a:buFont typeface="Wingdings" panose="05000000000000000000" pitchFamily="2" charset="2"/>
              <a:buNone/>
              <a:defRPr sz="2157" b="0"/>
            </a:lvl4pPr>
            <a:lvl5pPr marL="837089"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62213"/>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05"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883"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48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089"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120" marR="0" lvl="0" indent="-504120" algn="l" defTabSz="914192" rtl="0" eaLnBrk="1" fontAlgn="auto" latinLnBrk="0" hangingPunct="1">
              <a:lnSpc>
                <a:spcPct val="90000"/>
              </a:lnSpc>
              <a:spcBef>
                <a:spcPts val="1200"/>
              </a:spcBef>
              <a:spcAft>
                <a:spcPts val="0"/>
              </a:spcAft>
              <a:buClr>
                <a:schemeClr val="tx1"/>
              </a:buClr>
              <a:buSzPct val="90000"/>
              <a:tabLst/>
            </a:pPr>
            <a:r>
              <a:rPr lang="en-US"/>
              <a:t>Edit Master text styles</a:t>
            </a:r>
          </a:p>
          <a:p>
            <a:pPr marL="504120" marR="0" lvl="1" indent="-504120" algn="l" defTabSz="914192" rtl="0" eaLnBrk="1" fontAlgn="auto" latinLnBrk="0" hangingPunct="1">
              <a:lnSpc>
                <a:spcPct val="90000"/>
              </a:lnSpc>
              <a:spcBef>
                <a:spcPts val="1200"/>
              </a:spcBef>
              <a:spcAft>
                <a:spcPts val="0"/>
              </a:spcAft>
              <a:buClr>
                <a:schemeClr val="tx1"/>
              </a:buClr>
              <a:buSzPct val="90000"/>
              <a:tabLst/>
            </a:pPr>
            <a:r>
              <a:rPr lang="en-US"/>
              <a:t>Second level</a:t>
            </a:r>
          </a:p>
          <a:p>
            <a:pPr marL="504120" marR="0" lvl="2" indent="-504120" algn="l" defTabSz="914192" rtl="0" eaLnBrk="1" fontAlgn="auto" latinLnBrk="0" hangingPunct="1">
              <a:lnSpc>
                <a:spcPct val="90000"/>
              </a:lnSpc>
              <a:spcBef>
                <a:spcPts val="1200"/>
              </a:spcBef>
              <a:spcAft>
                <a:spcPts val="0"/>
              </a:spcAft>
              <a:buClr>
                <a:schemeClr val="tx1"/>
              </a:buClr>
              <a:buSzPct val="90000"/>
              <a:tabLst/>
            </a:pPr>
            <a:r>
              <a:rPr lang="en-US"/>
              <a:t>Third level</a:t>
            </a:r>
          </a:p>
          <a:p>
            <a:pPr marL="504120" marR="0" lvl="3" indent="-504120" algn="l" defTabSz="914192" rtl="0" eaLnBrk="1" fontAlgn="auto" latinLnBrk="0" hangingPunct="1">
              <a:lnSpc>
                <a:spcPct val="90000"/>
              </a:lnSpc>
              <a:spcBef>
                <a:spcPts val="1200"/>
              </a:spcBef>
              <a:spcAft>
                <a:spcPts val="0"/>
              </a:spcAft>
              <a:buClr>
                <a:schemeClr val="tx1"/>
              </a:buClr>
              <a:buSzPct val="90000"/>
              <a:tabLst/>
            </a:pPr>
            <a:r>
              <a:rPr lang="en-US"/>
              <a:t>Fourth level</a:t>
            </a:r>
          </a:p>
          <a:p>
            <a:pPr marL="504120" marR="0" lvl="4" indent="-504120" algn="l" defTabSz="914192" rtl="0" eaLnBrk="1" fontAlgn="auto" latinLnBrk="0" hangingPunct="1">
              <a:lnSpc>
                <a:spcPct val="90000"/>
              </a:lnSpc>
              <a:spcBef>
                <a:spcPts val="1200"/>
              </a:spcBef>
              <a:spcAft>
                <a:spcPts val="0"/>
              </a:spcAft>
              <a:buClr>
                <a:schemeClr val="tx1"/>
              </a:buClr>
              <a:buSzPct val="90000"/>
              <a:tabLst/>
            </a:pPr>
            <a:r>
              <a:rPr lang="en-US"/>
              <a:t>Fifth level</a:t>
            </a:r>
          </a:p>
        </p:txBody>
      </p:sp>
    </p:spTree>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7165" indent="-227165">
              <a:spcBef>
                <a:spcPts val="1200"/>
              </a:spcBef>
              <a:buClr>
                <a:schemeClr val="tx1"/>
              </a:buClr>
              <a:buFont typeface="Wingdings" panose="05000000000000000000" pitchFamily="2" charset="2"/>
              <a:buChar char=""/>
              <a:defRPr sz="2941" b="0">
                <a:latin typeface="+mn-lt"/>
              </a:defRPr>
            </a:lvl1pPr>
            <a:lvl2pPr marL="418545" indent="-168040">
              <a:buFont typeface="Wingdings" panose="05000000000000000000" pitchFamily="2" charset="2"/>
              <a:buChar char=""/>
              <a:defRPr sz="2353" b="0"/>
            </a:lvl2pPr>
            <a:lvl3pPr marL="627039" indent="-185155">
              <a:buFont typeface="Wingdings" panose="05000000000000000000" pitchFamily="2" charset="2"/>
              <a:buChar char=""/>
              <a:tabLst/>
              <a:defRPr sz="2157" b="0"/>
            </a:lvl3pPr>
            <a:lvl4pPr marL="812194" indent="-172709">
              <a:buFont typeface="Wingdings" panose="05000000000000000000" pitchFamily="2" charset="2"/>
              <a:buChar char=""/>
              <a:defRPr sz="2157" b="0"/>
            </a:lvl4pPr>
            <a:lvl5pPr marL="1003573" indent="-166485">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62213"/>
          </a:xfrm>
        </p:spPr>
        <p:txBody>
          <a:bodyPr wrap="square">
            <a:spAutoFit/>
          </a:bodyPr>
          <a:lstStyle>
            <a:lvl1pPr marL="281623" indent="-281623">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585" indent="-336080">
              <a:defRPr lang="en-US" sz="2353" b="0" kern="1200" spc="0" baseline="0" dirty="0">
                <a:gradFill>
                  <a:gsLst>
                    <a:gs pos="1250">
                      <a:schemeClr val="tx1"/>
                    </a:gs>
                    <a:gs pos="100000">
                      <a:schemeClr val="tx1"/>
                    </a:gs>
                  </a:gsLst>
                  <a:lin ang="5400000" scaled="0"/>
                </a:gradFill>
                <a:latin typeface="+mn-lt"/>
                <a:ea typeface="+mn-ea"/>
                <a:cs typeface="+mn-cs"/>
              </a:defRPr>
            </a:lvl2pPr>
            <a:lvl3pPr marL="777963" indent="-33608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565" indent="-336080">
              <a:defRPr lang="en-US" sz="2157" b="0" kern="1200" spc="0" baseline="0" dirty="0">
                <a:gradFill>
                  <a:gsLst>
                    <a:gs pos="1250">
                      <a:schemeClr val="tx1"/>
                    </a:gs>
                    <a:gs pos="100000">
                      <a:schemeClr val="tx1"/>
                    </a:gs>
                  </a:gsLst>
                  <a:lin ang="5400000" scaled="0"/>
                </a:gradFill>
                <a:latin typeface="+mn-lt"/>
                <a:ea typeface="+mn-ea"/>
                <a:cs typeface="+mn-cs"/>
              </a:defRPr>
            </a:lvl4pPr>
            <a:lvl5pPr marL="1173170" indent="-33608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165" marR="0" lvl="0"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165" marR="0" lvl="1"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165" marR="0" lvl="2"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165" marR="0" lvl="3"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165" marR="0" lvl="4"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
    <p:bg>
      <p:bgPr>
        <a:solidFill>
          <a:srgbClr val="0070C0"/>
        </a:solidFill>
        <a:effectLst/>
      </p:bgPr>
    </p:bg>
    <p:spTree>
      <p:nvGrpSpPr>
        <p:cNvPr id="1" name=""/>
        <p:cNvGrpSpPr/>
        <p:nvPr/>
      </p:nvGrpSpPr>
      <p:grpSpPr>
        <a:xfrm>
          <a:off x="0" y="0"/>
          <a:ext cx="0" cy="0"/>
          <a:chOff x="0" y="0"/>
          <a:chExt cx="0" cy="0"/>
        </a:xfrm>
      </p:grpSpPr>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2225866"/>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D020521-A8CE-43BF-A440-97087F7D6F0B}" type="datetimeFigureOut">
              <a:rPr lang="en-US" smtClean="0">
                <a:solidFill>
                  <a:prstClr val="black">
                    <a:tint val="75000"/>
                  </a:prstClr>
                </a:solidFill>
              </a:rPr>
              <a:pPr/>
              <a:t>3/16/2018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4"/>
            <a:ext cx="5826698" cy="1972400"/>
          </a:xfrm>
          <a:noFill/>
        </p:spPr>
        <p:txBody>
          <a:bodyPr lIns="146304" tIns="91440" rIns="146304" bIns="91440" anchor="t" anchorCtr="0"/>
          <a:lstStyle>
            <a:lvl1pPr>
              <a:defRPr sz="5290"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6" y="3608312"/>
            <a:ext cx="4751001" cy="990031"/>
          </a:xfrm>
          <a:noFill/>
        </p:spPr>
        <p:txBody>
          <a:bodyPr lIns="146304" tIns="109728" rIns="146304" bIns="109728">
            <a:noAutofit/>
          </a:bodyPr>
          <a:lstStyle>
            <a:lvl1pPr marL="0" indent="0">
              <a:spcBef>
                <a:spcPts val="0"/>
              </a:spcBef>
              <a:buNone/>
              <a:defRPr sz="3133"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5699" y="1366957"/>
            <a:ext cx="7231699" cy="3599141"/>
          </a:xfrm>
          <a:prstGeom prst="rect">
            <a:avLst/>
          </a:prstGeom>
        </p:spPr>
      </p:pic>
      <p:pic>
        <p:nvPicPr>
          <p:cNvPr id="6" name="Picture 5"/>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42531" y="5897567"/>
            <a:ext cx="1819605" cy="669333"/>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cSld>
  <p:clrMapOvr>
    <a:masterClrMapping/>
  </p:clrMapOvr>
  <p:transition spd="slow">
    <p:cove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5"/>
            <a:ext cx="6947134" cy="995838"/>
          </a:xfrm>
          <a:noFill/>
        </p:spPr>
        <p:txBody>
          <a:bodyPr wrap="square" tIns="91440" bIns="91440" anchor="b" anchorCtr="0">
            <a:spAutoFit/>
          </a:bodyPr>
          <a:lstStyle>
            <a:lvl1pPr>
              <a:defRPr sz="5879" spc="-98" baseline="0">
                <a:gradFill>
                  <a:gsLst>
                    <a:gs pos="0">
                      <a:schemeClr val="tx1"/>
                    </a:gs>
                    <a:gs pos="100000">
                      <a:schemeClr val="tx1"/>
                    </a:gs>
                  </a:gsLst>
                  <a:lin ang="5400000" scaled="0"/>
                </a:gradFill>
              </a:defRPr>
            </a:lvl1pPr>
          </a:lstStyle>
          <a:p>
            <a:r>
              <a:rPr lang="en-US"/>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a:t>Content placeholder</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96743"/>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91130"/>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020521-A8CE-43BF-A440-97087F7D6F0B}" type="datetimeFigureOut">
              <a:rPr lang="en-US" smtClean="0">
                <a:solidFill>
                  <a:prstClr val="black">
                    <a:tint val="75000"/>
                  </a:prstClr>
                </a:solidFill>
              </a:rPr>
              <a:pPr/>
              <a:t>3/16/2018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dirty="0"/>
              <a:t>Edit Master text styles</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dirty="0"/>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020521-A8CE-43BF-A440-97087F7D6F0B}" type="datetimeFigureOut">
              <a:rPr lang="en-US" smtClean="0">
                <a:solidFill>
                  <a:prstClr val="black">
                    <a:tint val="75000"/>
                  </a:prstClr>
                </a:solidFill>
              </a:rPr>
              <a:pPr/>
              <a:t>3/16/2018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353535"/>
                    </a:gs>
                    <a:gs pos="100000">
                      <a:srgbClr val="353535"/>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a:stretch>
            <a:fillRect/>
          </a:stretch>
        </p:blipFill>
        <p:spPr bwMode="invGray">
          <a:xfrm>
            <a:off x="454892" y="470067"/>
            <a:ext cx="1408078" cy="300619"/>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020521-A8CE-43BF-A440-97087F7D6F0B}" type="datetimeFigureOut">
              <a:rPr lang="en-US" smtClean="0">
                <a:solidFill>
                  <a:prstClr val="black">
                    <a:tint val="75000"/>
                  </a:prstClr>
                </a:solidFill>
              </a:rPr>
              <a:pPr/>
              <a:t>3/16/2018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D020521-A8CE-43BF-A440-97087F7D6F0B}" type="datetimeFigureOut">
              <a:rPr lang="en-US" smtClean="0">
                <a:solidFill>
                  <a:prstClr val="black">
                    <a:tint val="75000"/>
                  </a:prstClr>
                </a:solidFill>
              </a:rPr>
              <a:pPr/>
              <a:t>3/16/2018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D020521-A8CE-43BF-A440-97087F7D6F0B}" type="datetimeFigureOut">
              <a:rPr lang="en-US" smtClean="0">
                <a:solidFill>
                  <a:prstClr val="black">
                    <a:tint val="75000"/>
                  </a:prstClr>
                </a:solidFill>
              </a:rPr>
              <a:pPr/>
              <a:t>3/16/2018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020521-A8CE-43BF-A440-97087F7D6F0B}" type="datetimeFigureOut">
              <a:rPr lang="en-US" smtClean="0">
                <a:solidFill>
                  <a:prstClr val="black">
                    <a:tint val="75000"/>
                  </a:prstClr>
                </a:solidFill>
              </a:rPr>
              <a:pPr/>
              <a:t>3/16/2018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020521-A8CE-43BF-A440-97087F7D6F0B}" type="datetimeFigureOut">
              <a:rPr lang="en-US" smtClean="0">
                <a:solidFill>
                  <a:prstClr val="black">
                    <a:tint val="75000"/>
                  </a:prstClr>
                </a:solidFill>
              </a:rPr>
              <a:pPr/>
              <a:t>3/16/2018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020521-A8CE-43BF-A440-97087F7D6F0B}" type="datetimeFigureOut">
              <a:rPr lang="en-US" smtClean="0">
                <a:solidFill>
                  <a:prstClr val="black">
                    <a:tint val="75000"/>
                  </a:prstClr>
                </a:solidFill>
              </a:rPr>
              <a:pPr/>
              <a:t>3/16/2018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020521-A8CE-43BF-A440-97087F7D6F0B}" type="datetimeFigureOut">
              <a:rPr lang="en-US" smtClean="0">
                <a:solidFill>
                  <a:prstClr val="black">
                    <a:tint val="75000"/>
                  </a:prstClr>
                </a:solidFill>
              </a:rPr>
              <a:pPr/>
              <a:t>3/16/2018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020521-A8CE-43BF-A440-97087F7D6F0B}" type="datetimeFigureOut">
              <a:rPr lang="en-US" smtClean="0">
                <a:solidFill>
                  <a:prstClr val="black">
                    <a:tint val="75000"/>
                  </a:prstClr>
                </a:solidFill>
              </a:rPr>
              <a:pPr/>
              <a:t>3/16/2018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losing slide Microsoft">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solidFill>
                  <a:srgbClr val="FFFFFF"/>
                </a:solidFill>
                <a:cs typeface="Segoe UI" pitchFamily="34" charset="0"/>
              </a:rPr>
              <a:t>© 2016 Microsoft Corporation. All rights reserved. </a:t>
            </a:r>
          </a:p>
        </p:txBody>
      </p:sp>
      <p:pic>
        <p:nvPicPr>
          <p:cNvPr id="6"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3854121" y="2949303"/>
            <a:ext cx="4483757" cy="959394"/>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mp; Non-Bulleted Tex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17"/>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bg1"/>
                </a:solidFill>
              </a:defRPr>
            </a:lvl1pPr>
            <a:lvl2pPr marL="27981" indent="0">
              <a:buNone/>
              <a:defRPr sz="1959"/>
            </a:lvl2pPr>
            <a:lvl3pPr marL="219185" indent="0">
              <a:buNone/>
              <a:defRPr sz="1959"/>
            </a:lvl3pPr>
            <a:lvl4pPr marL="466351" indent="0">
              <a:buNone/>
              <a:defRPr sz="1763"/>
            </a:lvl4pPr>
            <a:lvl5pPr marL="724400"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rgbClr val="672A7A"/>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Rectangle 7"/>
          <p:cNvSpPr/>
          <p:nvPr userDrawn="1"/>
        </p:nvSpPr>
        <p:spPr bwMode="auto">
          <a:xfrm>
            <a:off x="1"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543147" y="6364281"/>
            <a:ext cx="1025270" cy="224138"/>
          </a:xfrm>
          <a:prstGeom prst="rect">
            <a:avLst/>
          </a:prstGeom>
          <a:noFill/>
          <a:ln>
            <a:noFill/>
          </a:ln>
        </p:spPr>
      </p:pic>
      <p:sp>
        <p:nvSpPr>
          <p:cNvPr id="1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losing slide Microsoft">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solidFill>
                  <a:srgbClr val="FFFFFF"/>
                </a:solidFill>
                <a:cs typeface="Segoe UI" pitchFamily="34" charset="0"/>
              </a:rPr>
              <a:t>© 2016 Microsoft Corporation. All rights reserved. </a:t>
            </a:r>
          </a:p>
        </p:txBody>
      </p:sp>
      <p:pic>
        <p:nvPicPr>
          <p:cNvPr id="6"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3854121" y="2949303"/>
            <a:ext cx="4483757" cy="959394"/>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Non-Bulleted Tex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17"/>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bg1"/>
                </a:solidFill>
              </a:defRPr>
            </a:lvl1pPr>
            <a:lvl2pPr marL="27981" indent="0">
              <a:buNone/>
              <a:defRPr sz="1959"/>
            </a:lvl2pPr>
            <a:lvl3pPr marL="219185" indent="0">
              <a:buNone/>
              <a:defRPr sz="1959"/>
            </a:lvl3pPr>
            <a:lvl4pPr marL="466351" indent="0">
              <a:buNone/>
              <a:defRPr sz="1763"/>
            </a:lvl4pPr>
            <a:lvl5pPr marL="724400"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200270" cy="89966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2031817"/>
            <a:ext cx="5826760" cy="2531975"/>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nect 2017 Opening Slide_ON-SIT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A67967-ED88-4A5B-8476-2B050F5E06AD}"/>
              </a:ext>
            </a:extLst>
          </p:cNvPr>
          <p:cNvPicPr>
            <a:picLocks noChangeAspect="1"/>
          </p:cNvPicPr>
          <p:nvPr userDrawn="1"/>
        </p:nvPicPr>
        <p:blipFill rotWithShape="1">
          <a:blip r:embed="rId2"/>
          <a:srcRect l="16830" t="14006" r="3135" b="18700"/>
          <a:stretch/>
        </p:blipFill>
        <p:spPr>
          <a:xfrm>
            <a:off x="-4669" y="0"/>
            <a:ext cx="12196669" cy="6858000"/>
          </a:xfrm>
          <a:prstGeom prst="rect">
            <a:avLst/>
          </a:prstGeom>
        </p:spPr>
      </p:pic>
      <p:pic>
        <p:nvPicPr>
          <p:cNvPr id="7" name="Picture 6">
            <a:extLst>
              <a:ext uri="{FF2B5EF4-FFF2-40B4-BE49-F238E27FC236}">
                <a16:creationId xmlns:a16="http://schemas.microsoft.com/office/drawing/2014/main" id="{45A61B7D-CF88-4B9F-B9AF-D443A50835B2}"/>
              </a:ext>
            </a:extLst>
          </p:cNvPr>
          <p:cNvPicPr>
            <a:picLocks noChangeAspect="1"/>
          </p:cNvPicPr>
          <p:nvPr userDrawn="1"/>
        </p:nvPicPr>
        <p:blipFill>
          <a:blip r:embed="rId3"/>
          <a:stretch>
            <a:fillRect/>
          </a:stretch>
        </p:blipFill>
        <p:spPr>
          <a:xfrm>
            <a:off x="9054515" y="2643944"/>
            <a:ext cx="3137486" cy="1570109"/>
          </a:xfrm>
          <a:prstGeom prst="rect">
            <a:avLst/>
          </a:prstGeom>
        </p:spPr>
      </p:pic>
      <p:pic>
        <p:nvPicPr>
          <p:cNvPr id="6" name="Picture 5">
            <a:extLst>
              <a:ext uri="{FF2B5EF4-FFF2-40B4-BE49-F238E27FC236}">
                <a16:creationId xmlns:a16="http://schemas.microsoft.com/office/drawing/2014/main" id="{56C2D90F-C2D9-4D57-B5A5-4A275E4E2E97}"/>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1690" y="6268081"/>
            <a:ext cx="1402823" cy="300247"/>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zure Platform/Blue_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sual Studio/Purple_Title">
    <p:bg>
      <p:bgPr>
        <a:solidFill>
          <a:srgbClr val="5C2D9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ata Platform/Teal_Title">
    <p:bg>
      <p:bgPr>
        <a:solidFill>
          <a:srgbClr val="00827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ross-platform Mobile/Red_Title">
    <p:bg>
      <p:bgPr>
        <a:solidFill>
          <a:srgbClr val="E81123"/>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I/Yellow_Title">
    <p:bg>
      <p:bgPr>
        <a:solidFill>
          <a:srgbClr val="FFB9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solidFill>
                  <a:schemeClr val="bg1"/>
                </a:soli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solidFill>
                  <a:schemeClr val="bg1"/>
                </a:soli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Ops/Green_Title">
    <p:bg>
      <p:bgPr>
        <a:solidFill>
          <a:srgbClr val="107C1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797886" cy="899665"/>
          </a:xfrm>
        </p:spPr>
        <p:txBody>
          <a:bodyPr/>
          <a:lstStyle/>
          <a:p>
            <a:r>
              <a:rPr lang="en-US"/>
              <a:t>Click to edit Master title style</a:t>
            </a:r>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69240" y="1860034"/>
            <a:ext cx="6723185" cy="2263268"/>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Rectangle 7"/>
          <p:cNvSpPr/>
          <p:nvPr userDrawn="1"/>
        </p:nvSpPr>
        <p:spPr bwMode="auto">
          <a:xfrm>
            <a:off x="1"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543147" y="6364281"/>
            <a:ext cx="1025270" cy="224138"/>
          </a:xfrm>
          <a:prstGeom prst="rect">
            <a:avLst/>
          </a:prstGeom>
          <a:noFill/>
          <a:ln>
            <a:noFill/>
          </a:ln>
        </p:spPr>
      </p:pic>
      <p:sp>
        <p:nvSpPr>
          <p:cNvPr id="1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269240" y="289511"/>
            <a:ext cx="7171397" cy="899665"/>
          </a:xfrm>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269303" y="1860034"/>
            <a:ext cx="6723122" cy="2263268"/>
          </a:xfrm>
        </p:spPr>
        <p:txBody>
          <a:bodyPr/>
          <a:lstStyle>
            <a:lvl1pPr>
              <a:defRPr lang="en-US" sz="3529" kern="1200" spc="0" baseline="0" dirty="0" smtClean="0">
                <a:solidFill>
                  <a:schemeClr val="tx1"/>
                </a:solidFill>
                <a:latin typeface="+mj-lt"/>
                <a:ea typeface="+mn-ea"/>
                <a:cs typeface="+mn-cs"/>
              </a:defRPr>
            </a:lvl1pPr>
          </a:lstStyle>
          <a:p>
            <a:pPr marL="224097" marR="0" lvl="0" indent="-224097" algn="l" defTabSz="914367" rtl="0" eaLnBrk="1" fontAlgn="auto" latinLnBrk="0" hangingPunct="1">
              <a:lnSpc>
                <a:spcPct val="90000"/>
              </a:lnSpc>
              <a:spcBef>
                <a:spcPct val="20000"/>
              </a:spcBef>
              <a:spcAft>
                <a:spcPts val="0"/>
              </a:spcAft>
              <a:buClrTx/>
              <a:buSzPct val="90000"/>
              <a:tabLst/>
            </a:pPr>
            <a:r>
              <a:rPr lang="en-US"/>
              <a:t>Edit Master text styles</a:t>
            </a:r>
          </a:p>
          <a:p>
            <a:pPr marL="224097" marR="0" lvl="1" indent="-224097" algn="l" defTabSz="914367" rtl="0" eaLnBrk="1" fontAlgn="auto" latinLnBrk="0" hangingPunct="1">
              <a:lnSpc>
                <a:spcPct val="90000"/>
              </a:lnSpc>
              <a:spcBef>
                <a:spcPct val="20000"/>
              </a:spcBef>
              <a:spcAft>
                <a:spcPts val="0"/>
              </a:spcAft>
              <a:buClrTx/>
              <a:buSzPct val="90000"/>
              <a:tabLst/>
            </a:pPr>
            <a:r>
              <a:rPr lang="en-US"/>
              <a:t>Second level</a:t>
            </a:r>
          </a:p>
          <a:p>
            <a:pPr marL="224097" marR="0" lvl="2" indent="-224097" algn="l" defTabSz="914367" rtl="0" eaLnBrk="1" fontAlgn="auto" latinLnBrk="0" hangingPunct="1">
              <a:lnSpc>
                <a:spcPct val="90000"/>
              </a:lnSpc>
              <a:spcBef>
                <a:spcPct val="20000"/>
              </a:spcBef>
              <a:spcAft>
                <a:spcPts val="0"/>
              </a:spcAft>
              <a:buClrTx/>
              <a:buSzPct val="90000"/>
              <a:tabLst/>
            </a:pPr>
            <a:r>
              <a:rPr lang="en-US"/>
              <a:t>Third level</a:t>
            </a:r>
          </a:p>
          <a:p>
            <a:pPr marL="224097" marR="0" lvl="3" indent="-224097" algn="l" defTabSz="914367" rtl="0" eaLnBrk="1" fontAlgn="auto" latinLnBrk="0" hangingPunct="1">
              <a:lnSpc>
                <a:spcPct val="90000"/>
              </a:lnSpc>
              <a:spcBef>
                <a:spcPct val="20000"/>
              </a:spcBef>
              <a:spcAft>
                <a:spcPts val="0"/>
              </a:spcAft>
              <a:buClrTx/>
              <a:buSzPct val="90000"/>
              <a:tabLst/>
            </a:pPr>
            <a:r>
              <a:rPr lang="en-US"/>
              <a:t>Fourth level</a:t>
            </a:r>
          </a:p>
          <a:p>
            <a:pPr marL="224097" marR="0" lvl="4" indent="-224097" algn="l" defTabSz="914367" rtl="0" eaLnBrk="1" fontAlgn="auto" latinLnBrk="0" hangingPunct="1">
              <a:lnSpc>
                <a:spcPct val="90000"/>
              </a:lnSpc>
              <a:spcBef>
                <a:spcPct val="20000"/>
              </a:spcBef>
              <a:spcAft>
                <a:spcPts val="0"/>
              </a:spcAft>
              <a:buClrTx/>
              <a:buSzPct val="90000"/>
              <a:tabLst/>
            </a:pPr>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creenshot Layou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9730FA-83AB-4C0B-BA17-68D7CE76DF47}"/>
              </a:ext>
            </a:extLst>
          </p:cNvPr>
          <p:cNvSpPr>
            <a:spLocks noGrp="1"/>
          </p:cNvSpPr>
          <p:nvPr>
            <p:ph type="title"/>
          </p:nvPr>
        </p:nvSpPr>
        <p:spPr>
          <a:xfrm>
            <a:off x="269239" y="2198292"/>
            <a:ext cx="4706229" cy="707719"/>
          </a:xfrm>
        </p:spPr>
        <p:txBody>
          <a:bodyPr/>
          <a:lstStyle>
            <a:lvl1pPr>
              <a:defRPr sz="2353">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9" name="Text Placeholder 3">
            <a:extLst>
              <a:ext uri="{FF2B5EF4-FFF2-40B4-BE49-F238E27FC236}">
                <a16:creationId xmlns:a16="http://schemas.microsoft.com/office/drawing/2014/main" id="{CD0DC49D-5F6B-4889-8BAB-44D9B15193C8}"/>
              </a:ext>
            </a:extLst>
          </p:cNvPr>
          <p:cNvSpPr>
            <a:spLocks noGrp="1"/>
          </p:cNvSpPr>
          <p:nvPr>
            <p:ph type="body" sz="quarter" idx="11"/>
          </p:nvPr>
        </p:nvSpPr>
        <p:spPr>
          <a:xfrm>
            <a:off x="269239" y="2906011"/>
            <a:ext cx="4706228" cy="2280787"/>
          </a:xfrm>
        </p:spPr>
        <p:txBody>
          <a:bodyPr wrap="square">
            <a:noAutofit/>
          </a:bodyPr>
          <a:lstStyle>
            <a:lvl1pPr marL="0" indent="0">
              <a:spcBef>
                <a:spcPts val="1765"/>
              </a:spcBef>
              <a:buNone/>
              <a:defRPr sz="2157">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sp>
        <p:nvSpPr>
          <p:cNvPr id="14" name="Rectangle 13">
            <a:extLst>
              <a:ext uri="{FF2B5EF4-FFF2-40B4-BE49-F238E27FC236}">
                <a16:creationId xmlns:a16="http://schemas.microsoft.com/office/drawing/2014/main" id="{64D45838-8CCB-4A31-93D3-BAE08906FB28}"/>
              </a:ext>
            </a:extLst>
          </p:cNvPr>
          <p:cNvSpPr/>
          <p:nvPr userDrawn="1"/>
        </p:nvSpPr>
        <p:spPr bwMode="auto">
          <a:xfrm>
            <a:off x="5333418" y="0"/>
            <a:ext cx="6858583"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37">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4" name="Rectangle 3">
            <a:extLst>
              <a:ext uri="{FF2B5EF4-FFF2-40B4-BE49-F238E27FC236}">
                <a16:creationId xmlns:a16="http://schemas.microsoft.com/office/drawing/2014/main" id="{FD1ABB9C-34DF-470B-9A68-B7FF651D0889}"/>
              </a:ext>
            </a:extLst>
          </p:cNvPr>
          <p:cNvSpPr/>
          <p:nvPr userDrawn="1"/>
        </p:nvSpPr>
        <p:spPr bwMode="auto">
          <a:xfrm>
            <a:off x="1" y="0"/>
            <a:ext cx="533435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0/50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6" name="Picture 5">
            <a:extLst>
              <a:ext uri="{FF2B5EF4-FFF2-40B4-BE49-F238E27FC236}">
                <a16:creationId xmlns:a16="http://schemas.microsoft.com/office/drawing/2014/main" id="{C147BCB6-B351-4103-B9F5-A6E568D676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1014879" y="1014879"/>
            <a:ext cx="6858625" cy="4828867"/>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rgbClr val="5C2D91"/>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endParaRPr lang="en-US" dirty="0"/>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70C0"/>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7909" y="540279"/>
            <a:ext cx="856859" cy="185863"/>
          </a:xfrm>
          <a:prstGeom prst="rect">
            <a:avLst/>
          </a:prstGeom>
        </p:spPr>
      </p:pic>
    </p:spTree>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ue Blank">
    <p:bg>
      <p:bgPr>
        <a:solidFill>
          <a:srgbClr val="0070C0"/>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4302" y="6513835"/>
            <a:ext cx="761880" cy="165261"/>
          </a:xfrm>
          <a:prstGeom prst="rect">
            <a:avLst/>
          </a:prstGeom>
        </p:spPr>
      </p:pic>
    </p:spTree>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sp>
        <p:nvSpPr>
          <p:cNvPr id="7" name="Rectangle 6"/>
          <p:cNvSpPr/>
          <p:nvPr userDrawn="1"/>
        </p:nvSpPr>
        <p:spPr>
          <a:xfrm>
            <a:off x="0" y="1"/>
            <a:ext cx="2882348"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800">
              <a:solidFill>
                <a:prstClr val="white"/>
              </a:solidFill>
            </a:endParaRPr>
          </a:p>
        </p:txBody>
      </p:sp>
      <p:sp>
        <p:nvSpPr>
          <p:cNvPr id="8" name="Shape 1644"/>
          <p:cNvSpPr txBox="1">
            <a:spLocks/>
          </p:cNvSpPr>
          <p:nvPr userDrawn="1"/>
        </p:nvSpPr>
        <p:spPr bwMode="auto">
          <a:xfrm>
            <a:off x="294987" y="439508"/>
            <a:ext cx="2292375" cy="2388858"/>
          </a:xfrm>
          <a:prstGeom prst="rect">
            <a:avLst/>
          </a:prstGeom>
          <a:noFill/>
        </p:spPr>
        <p:txBody>
          <a:bodyPr vert="horz" wrap="square" lIns="195039" tIns="121900" rIns="195039" bIns="121900" rtlCol="0" anchor="t" anchorCtr="0">
            <a:noAutofit/>
          </a:bodyPr>
          <a:lstStyle>
            <a:lvl1pPr algn="l" defTabSz="913231" rtl="0" eaLnBrk="0" fontAlgn="base" hangingPunct="0">
              <a:lnSpc>
                <a:spcPct val="90000"/>
              </a:lnSpc>
              <a:spcBef>
                <a:spcPct val="0"/>
              </a:spcBef>
              <a:spcAft>
                <a:spcPct val="0"/>
              </a:spcAft>
              <a:defRPr lang="en-US" sz="5398" kern="1200" spc="-133" baseline="0">
                <a:ln w="3175">
                  <a:noFill/>
                </a:ln>
                <a:solidFill>
                  <a:srgbClr val="FFFFFF"/>
                </a:solidFill>
                <a:latin typeface="Segoe UI Light"/>
                <a:ea typeface="ＭＳ Ｐゴシック" charset="0"/>
                <a:cs typeface="Segoe UI Light"/>
              </a:defRPr>
            </a:lvl1pPr>
            <a:lvl2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59"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117"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176"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235"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a:lstStyle>
          <a:p>
            <a:r>
              <a:rPr sz="3600" spc="0" dirty="0">
                <a:latin typeface="Segoe UI Light" charset="0"/>
                <a:ea typeface="Segoe UI Light" charset="0"/>
                <a:cs typeface="Segoe UI Light" charset="0"/>
                <a:sym typeface="Calibri"/>
              </a:rPr>
              <a:t>Our speakers</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42875" y="6415788"/>
            <a:ext cx="986733" cy="362962"/>
          </a:xfrm>
          <a:prstGeom prst="rect">
            <a:avLst/>
          </a:prstGeom>
        </p:spPr>
      </p:pic>
    </p:spTree>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lumn Right Dark">
    <p:bg>
      <p:bgPr>
        <a:solidFill>
          <a:schemeClr val="accent5">
            <a:lumMod val="50000"/>
          </a:schemeClr>
        </a:solidFill>
        <a:effectLst/>
      </p:bgPr>
    </p:bg>
    <p:spTree>
      <p:nvGrpSpPr>
        <p:cNvPr id="1" name=""/>
        <p:cNvGrpSpPr/>
        <p:nvPr/>
      </p:nvGrpSpPr>
      <p:grpSpPr>
        <a:xfrm>
          <a:off x="0" y="0"/>
          <a:ext cx="0" cy="0"/>
          <a:chOff x="0" y="0"/>
          <a:chExt cx="0" cy="0"/>
        </a:xfrm>
      </p:grpSpPr>
      <p:sp>
        <p:nvSpPr>
          <p:cNvPr id="51" name="Rectangle 50"/>
          <p:cNvSpPr/>
          <p:nvPr userDrawn="1"/>
        </p:nvSpPr>
        <p:spPr>
          <a:xfrm>
            <a:off x="0" y="0"/>
            <a:ext cx="9241277"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800">
              <a:solidFill>
                <a:prstClr val="white"/>
              </a:solidFill>
            </a:endParaRPr>
          </a:p>
        </p:txBody>
      </p:sp>
      <p:pic>
        <p:nvPicPr>
          <p:cNvPr id="52" name="Picture 5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4302" y="6513835"/>
            <a:ext cx="761880" cy="165261"/>
          </a:xfrm>
          <a:prstGeom prst="rect">
            <a:avLst/>
          </a:prstGeom>
        </p:spPr>
      </p:pic>
    </p:spTree>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Column Right Dark">
    <p:bg>
      <p:bgPr>
        <a:solidFill>
          <a:schemeClr val="accent5">
            <a:lumMod val="50000"/>
          </a:schemeClr>
        </a:solidFill>
        <a:effectLst/>
      </p:bgPr>
    </p:bg>
    <p:spTree>
      <p:nvGrpSpPr>
        <p:cNvPr id="1" name=""/>
        <p:cNvGrpSpPr/>
        <p:nvPr/>
      </p:nvGrpSpPr>
      <p:grpSpPr>
        <a:xfrm>
          <a:off x="0" y="0"/>
          <a:ext cx="0" cy="0"/>
          <a:chOff x="0" y="0"/>
          <a:chExt cx="0" cy="0"/>
        </a:xfrm>
      </p:grpSpPr>
      <p:pic>
        <p:nvPicPr>
          <p:cNvPr id="52" name="Picture 5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4302" y="6513835"/>
            <a:ext cx="761880" cy="165261"/>
          </a:xfrm>
          <a:prstGeom prst="rect">
            <a:avLst/>
          </a:prstGeom>
        </p:spPr>
      </p:pic>
      <p:sp>
        <p:nvSpPr>
          <p:cNvPr id="4" name="Rectangle 3"/>
          <p:cNvSpPr/>
          <p:nvPr userDrawn="1"/>
        </p:nvSpPr>
        <p:spPr>
          <a:xfrm flipH="1">
            <a:off x="0" y="1"/>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800">
              <a:solidFill>
                <a:prstClr val="white"/>
              </a:solidFill>
            </a:endParaRP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42875" y="6415788"/>
            <a:ext cx="986733" cy="362962"/>
          </a:xfrm>
          <a:prstGeom prst="rect">
            <a:avLst/>
          </a:prstGeom>
        </p:spPr>
      </p:pic>
    </p:spTree>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lumn Right Light">
    <p:spTree>
      <p:nvGrpSpPr>
        <p:cNvPr id="1" name=""/>
        <p:cNvGrpSpPr/>
        <p:nvPr/>
      </p:nvGrpSpPr>
      <p:grpSpPr>
        <a:xfrm>
          <a:off x="0" y="0"/>
          <a:ext cx="0" cy="0"/>
          <a:chOff x="0" y="0"/>
          <a:chExt cx="0" cy="0"/>
        </a:xfrm>
      </p:grpSpPr>
      <p:sp>
        <p:nvSpPr>
          <p:cNvPr id="53" name="Rectangle 52"/>
          <p:cNvSpPr/>
          <p:nvPr userDrawn="1"/>
        </p:nvSpPr>
        <p:spPr>
          <a:xfrm>
            <a:off x="0" y="1"/>
            <a:ext cx="9241277"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800">
              <a:solidFill>
                <a:prstClr val="white"/>
              </a:solidFill>
            </a:endParaRPr>
          </a:p>
        </p:txBody>
      </p:sp>
      <p:pic>
        <p:nvPicPr>
          <p:cNvPr id="55" name="Picture 5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42875" y="6415788"/>
            <a:ext cx="986733" cy="362962"/>
          </a:xfrm>
          <a:prstGeom prst="rect">
            <a:avLst/>
          </a:prstGeom>
        </p:spPr>
      </p:pic>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lumn Right Reverse Dark">
    <p:spTree>
      <p:nvGrpSpPr>
        <p:cNvPr id="1" name=""/>
        <p:cNvGrpSpPr/>
        <p:nvPr/>
      </p:nvGrpSpPr>
      <p:grpSpPr>
        <a:xfrm>
          <a:off x="0" y="0"/>
          <a:ext cx="0" cy="0"/>
          <a:chOff x="0" y="0"/>
          <a:chExt cx="0" cy="0"/>
        </a:xfrm>
      </p:grpSpPr>
      <p:sp>
        <p:nvSpPr>
          <p:cNvPr id="49" name="Rectangle 48"/>
          <p:cNvSpPr/>
          <p:nvPr userDrawn="1"/>
        </p:nvSpPr>
        <p:spPr>
          <a:xfrm flipH="1">
            <a:off x="9241278" y="1"/>
            <a:ext cx="2950723"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800">
              <a:solidFill>
                <a:prstClr val="white"/>
              </a:solidFill>
            </a:endParaRPr>
          </a:p>
        </p:txBody>
      </p:sp>
      <p:pic>
        <p:nvPicPr>
          <p:cNvPr id="50" name="Picture 4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4302" y="6513835"/>
            <a:ext cx="761880" cy="165261"/>
          </a:xfrm>
          <a:prstGeom prst="rect">
            <a:avLst/>
          </a:prstGeom>
        </p:spPr>
      </p:pic>
    </p:spTree>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Column Right Reverse Light">
    <p:spTree>
      <p:nvGrpSpPr>
        <p:cNvPr id="1" name=""/>
        <p:cNvGrpSpPr/>
        <p:nvPr/>
      </p:nvGrpSpPr>
      <p:grpSpPr>
        <a:xfrm>
          <a:off x="0" y="0"/>
          <a:ext cx="0" cy="0"/>
          <a:chOff x="0" y="0"/>
          <a:chExt cx="0" cy="0"/>
        </a:xfrm>
      </p:grpSpPr>
      <p:sp>
        <p:nvSpPr>
          <p:cNvPr id="5" name="Rectangle 4"/>
          <p:cNvSpPr/>
          <p:nvPr userDrawn="1"/>
        </p:nvSpPr>
        <p:spPr>
          <a:xfrm flipH="1">
            <a:off x="9241278" y="1"/>
            <a:ext cx="2950723"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800">
              <a:solidFill>
                <a:prstClr val="white"/>
              </a:solidFill>
            </a:endParaRPr>
          </a:p>
        </p:txBody>
      </p:sp>
      <p:pic>
        <p:nvPicPr>
          <p:cNvPr id="50" name="Picture 4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42875" y="6415788"/>
            <a:ext cx="986733" cy="362962"/>
          </a:xfrm>
          <a:prstGeom prst="rect">
            <a:avLst/>
          </a:prstGeom>
        </p:spPr>
      </p:pic>
    </p:spTree>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Left Column Dark">
    <p:bg>
      <p:bgPr>
        <a:solidFill>
          <a:schemeClr val="accent5">
            <a:lumMod val="50000"/>
          </a:schemeClr>
        </a:solidFill>
        <a:effectLst/>
      </p:bgPr>
    </p:bg>
    <p:spTree>
      <p:nvGrpSpPr>
        <p:cNvPr id="1" name=""/>
        <p:cNvGrpSpPr/>
        <p:nvPr/>
      </p:nvGrpSpPr>
      <p:grpSpPr>
        <a:xfrm>
          <a:off x="0" y="0"/>
          <a:ext cx="0" cy="0"/>
          <a:chOff x="0" y="0"/>
          <a:chExt cx="0" cy="0"/>
        </a:xfrm>
      </p:grpSpPr>
      <p:sp>
        <p:nvSpPr>
          <p:cNvPr id="50" name="Rectangle 49"/>
          <p:cNvSpPr/>
          <p:nvPr userDrawn="1"/>
        </p:nvSpPr>
        <p:spPr>
          <a:xfrm>
            <a:off x="2950724" y="0"/>
            <a:ext cx="9241277"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800">
              <a:solidFill>
                <a:prstClr val="white"/>
              </a:solidFill>
            </a:endParaRPr>
          </a:p>
        </p:txBody>
      </p:sp>
      <p:pic>
        <p:nvPicPr>
          <p:cNvPr id="52" name="Picture 5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4302" y="6513835"/>
            <a:ext cx="761880" cy="165261"/>
          </a:xfrm>
          <a:prstGeom prst="rect">
            <a:avLst/>
          </a:prstGeom>
        </p:spPr>
      </p:pic>
    </p:spTree>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Left Column Light">
    <p:spTree>
      <p:nvGrpSpPr>
        <p:cNvPr id="1" name=""/>
        <p:cNvGrpSpPr/>
        <p:nvPr/>
      </p:nvGrpSpPr>
      <p:grpSpPr>
        <a:xfrm>
          <a:off x="0" y="0"/>
          <a:ext cx="0" cy="0"/>
          <a:chOff x="0" y="0"/>
          <a:chExt cx="0" cy="0"/>
        </a:xfrm>
      </p:grpSpPr>
      <p:sp>
        <p:nvSpPr>
          <p:cNvPr id="50" name="Rectangle 49"/>
          <p:cNvSpPr/>
          <p:nvPr userDrawn="1"/>
        </p:nvSpPr>
        <p:spPr>
          <a:xfrm>
            <a:off x="2950724" y="0"/>
            <a:ext cx="9241277"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800">
              <a:solidFill>
                <a:prstClr val="white"/>
              </a:solidFill>
            </a:endParaRPr>
          </a:p>
        </p:txBody>
      </p:sp>
      <p:pic>
        <p:nvPicPr>
          <p:cNvPr id="52" name="Picture 5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4302" y="6513835"/>
            <a:ext cx="761880" cy="165261"/>
          </a:xfrm>
          <a:prstGeom prst="rect">
            <a:avLst/>
          </a:prstGeom>
        </p:spPr>
      </p:pic>
    </p:spTree>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Left Column Reverse Dark">
    <p:bg>
      <p:bgPr>
        <a:solidFill>
          <a:srgbClr val="0070C0"/>
        </a:solidFill>
        <a:effectLst/>
      </p:bgPr>
    </p:bg>
    <p:spTree>
      <p:nvGrpSpPr>
        <p:cNvPr id="1" name=""/>
        <p:cNvGrpSpPr/>
        <p:nvPr/>
      </p:nvGrpSpPr>
      <p:grpSpPr>
        <a:xfrm>
          <a:off x="0" y="0"/>
          <a:ext cx="0" cy="0"/>
          <a:chOff x="0" y="0"/>
          <a:chExt cx="0" cy="0"/>
        </a:xfrm>
      </p:grpSpPr>
      <p:sp>
        <p:nvSpPr>
          <p:cNvPr id="51" name="Rectangle 50"/>
          <p:cNvSpPr/>
          <p:nvPr userDrawn="1"/>
        </p:nvSpPr>
        <p:spPr>
          <a:xfrm>
            <a:off x="2950723" y="1999"/>
            <a:ext cx="924127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800">
              <a:solidFill>
                <a:prstClr val="white"/>
              </a:solidFill>
            </a:endParaRPr>
          </a:p>
        </p:txBody>
      </p:sp>
      <p:pic>
        <p:nvPicPr>
          <p:cNvPr id="52" name="Picture 5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42875" y="6415788"/>
            <a:ext cx="986733" cy="362962"/>
          </a:xfrm>
          <a:prstGeom prst="rect">
            <a:avLst/>
          </a:prstGeom>
        </p:spPr>
      </p:pic>
    </p:spTree>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Left Column Reverse Light">
    <p:bg>
      <p:bgPr>
        <a:solidFill>
          <a:schemeClr val="bg1">
            <a:lumMod val="95000"/>
          </a:schemeClr>
        </a:solidFill>
        <a:effectLst/>
      </p:bgPr>
    </p:bg>
    <p:spTree>
      <p:nvGrpSpPr>
        <p:cNvPr id="1" name=""/>
        <p:cNvGrpSpPr/>
        <p:nvPr/>
      </p:nvGrpSpPr>
      <p:grpSpPr>
        <a:xfrm>
          <a:off x="0" y="0"/>
          <a:ext cx="0" cy="0"/>
          <a:chOff x="0" y="0"/>
          <a:chExt cx="0" cy="0"/>
        </a:xfrm>
      </p:grpSpPr>
      <p:sp>
        <p:nvSpPr>
          <p:cNvPr id="51" name="Rectangle 50"/>
          <p:cNvSpPr/>
          <p:nvPr userDrawn="1"/>
        </p:nvSpPr>
        <p:spPr>
          <a:xfrm>
            <a:off x="2950723" y="1999"/>
            <a:ext cx="924127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800">
              <a:solidFill>
                <a:prstClr val="white"/>
              </a:solidFill>
            </a:endParaRPr>
          </a:p>
        </p:txBody>
      </p:sp>
      <p:pic>
        <p:nvPicPr>
          <p:cNvPr id="52" name="Picture 5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42875" y="6415788"/>
            <a:ext cx="986733" cy="362962"/>
          </a:xfrm>
          <a:prstGeom prst="rect">
            <a:avLst/>
          </a:prstGeom>
        </p:spPr>
      </p:pic>
    </p:spTree>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Left Column Dark">
    <p:bg>
      <p:bgPr>
        <a:solidFill>
          <a:srgbClr val="0070C0"/>
        </a:solidFill>
        <a:effectLst/>
      </p:bgPr>
    </p:bg>
    <p:spTree>
      <p:nvGrpSpPr>
        <p:cNvPr id="1" name=""/>
        <p:cNvGrpSpPr/>
        <p:nvPr/>
      </p:nvGrpSpPr>
      <p:grpSpPr>
        <a:xfrm>
          <a:off x="0" y="0"/>
          <a:ext cx="0" cy="0"/>
          <a:chOff x="0" y="0"/>
          <a:chExt cx="0" cy="0"/>
        </a:xfrm>
      </p:grpSpPr>
      <p:sp>
        <p:nvSpPr>
          <p:cNvPr id="50" name="Rectangle 49"/>
          <p:cNvSpPr/>
          <p:nvPr userDrawn="1"/>
        </p:nvSpPr>
        <p:spPr>
          <a:xfrm>
            <a:off x="1819073" y="0"/>
            <a:ext cx="10372928"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800">
              <a:solidFill>
                <a:prstClr val="white"/>
              </a:solidFill>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42875" y="6415788"/>
            <a:ext cx="986733" cy="362962"/>
          </a:xfrm>
          <a:prstGeom prst="rect">
            <a:avLst/>
          </a:prstGeom>
        </p:spPr>
      </p:pic>
    </p:spTree>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_Left Column Dark">
    <p:bg>
      <p:bgPr>
        <a:solidFill>
          <a:srgbClr val="0070C0"/>
        </a:solidFill>
        <a:effectLst/>
      </p:bgPr>
    </p:bg>
    <p:spTree>
      <p:nvGrpSpPr>
        <p:cNvPr id="1" name=""/>
        <p:cNvGrpSpPr/>
        <p:nvPr/>
      </p:nvGrpSpPr>
      <p:grpSpPr>
        <a:xfrm>
          <a:off x="0" y="0"/>
          <a:ext cx="0" cy="0"/>
          <a:chOff x="0" y="0"/>
          <a:chExt cx="0" cy="0"/>
        </a:xfrm>
      </p:grpSpPr>
      <p:sp>
        <p:nvSpPr>
          <p:cNvPr id="50" name="Rectangle 49"/>
          <p:cNvSpPr/>
          <p:nvPr userDrawn="1"/>
        </p:nvSpPr>
        <p:spPr>
          <a:xfrm>
            <a:off x="4241260" y="0"/>
            <a:ext cx="795074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800">
              <a:solidFill>
                <a:prstClr val="white"/>
              </a:soli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42875" y="6415788"/>
            <a:ext cx="986733" cy="362962"/>
          </a:xfrm>
          <a:prstGeom prst="rect">
            <a:avLst/>
          </a:prstGeom>
        </p:spPr>
      </p:pic>
    </p:spTree>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3_Left Column Dar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50" name="Rectangle 49"/>
          <p:cNvSpPr/>
          <p:nvPr userDrawn="1"/>
        </p:nvSpPr>
        <p:spPr>
          <a:xfrm>
            <a:off x="4241260" y="0"/>
            <a:ext cx="795074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800">
              <a:solidFill>
                <a:prstClr val="white"/>
              </a:soli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42875" y="6415788"/>
            <a:ext cx="986733" cy="362962"/>
          </a:xfrm>
          <a:prstGeom prst="rect">
            <a:avLst/>
          </a:prstGeom>
        </p:spPr>
      </p:pic>
    </p:spTree>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4_Left Column Dark">
    <p:bg>
      <p:bgPr>
        <a:solidFill>
          <a:schemeClr val="bg1">
            <a:lumMod val="95000"/>
          </a:schemeClr>
        </a:solidFill>
        <a:effectLst/>
      </p:bgPr>
    </p:bg>
    <p:spTree>
      <p:nvGrpSpPr>
        <p:cNvPr id="1" name=""/>
        <p:cNvGrpSpPr/>
        <p:nvPr/>
      </p:nvGrpSpPr>
      <p:grpSpPr>
        <a:xfrm>
          <a:off x="0" y="0"/>
          <a:ext cx="0" cy="0"/>
          <a:chOff x="0" y="0"/>
          <a:chExt cx="0" cy="0"/>
        </a:xfrm>
      </p:grpSpPr>
      <p:sp>
        <p:nvSpPr>
          <p:cNvPr id="50" name="Rectangle 49"/>
          <p:cNvSpPr/>
          <p:nvPr userDrawn="1"/>
        </p:nvSpPr>
        <p:spPr>
          <a:xfrm>
            <a:off x="4241260" y="0"/>
            <a:ext cx="795074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800">
              <a:solidFill>
                <a:prstClr val="white"/>
              </a:soli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42875" y="6415788"/>
            <a:ext cx="986733" cy="362962"/>
          </a:xfrm>
          <a:prstGeom prst="rect">
            <a:avLst/>
          </a:prstGeom>
        </p:spPr>
      </p:pic>
    </p:spTree>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3" Type="http://schemas.openxmlformats.org/officeDocument/2006/relationships/slideLayout" Target="../slideLayouts/slideLayout125.xml"/><Relationship Id="rId21" Type="http://schemas.openxmlformats.org/officeDocument/2006/relationships/slideLayout" Target="../slideLayouts/slideLayout143.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image" Target="../media/image5.emf"/><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0" Type="http://schemas.openxmlformats.org/officeDocument/2006/relationships/image" Target="../media/image5.emf"/><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10" Type="http://schemas.openxmlformats.org/officeDocument/2006/relationships/slideLayout" Target="../slideLayouts/slideLayout153.xml"/><Relationship Id="rId19" Type="http://schemas.openxmlformats.org/officeDocument/2006/relationships/theme" Target="../theme/theme11.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10" Type="http://schemas.openxmlformats.org/officeDocument/2006/relationships/image" Target="../media/image1.png"/><Relationship Id="rId4" Type="http://schemas.openxmlformats.org/officeDocument/2006/relationships/slideLayout" Target="../slideLayouts/slideLayout9.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10" Type="http://schemas.openxmlformats.org/officeDocument/2006/relationships/image" Target="../media/image1.png"/><Relationship Id="rId4" Type="http://schemas.openxmlformats.org/officeDocument/2006/relationships/slideLayout" Target="../slideLayouts/slideLayout28.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image" Target="../media/image1.png"/><Relationship Id="rId5" Type="http://schemas.openxmlformats.org/officeDocument/2006/relationships/slideLayout" Target="../slideLayouts/slideLayout37.xml"/><Relationship Id="rId10" Type="http://schemas.openxmlformats.org/officeDocument/2006/relationships/theme" Target="../theme/theme5.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theme" Target="../theme/theme6.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image" Target="../media/image5.emf"/></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theme" Target="../theme/theme7.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10" Type="http://schemas.openxmlformats.org/officeDocument/2006/relationships/slideLayout" Target="../slideLayouts/slideLayout76.xml"/><Relationship Id="rId19" Type="http://schemas.openxmlformats.org/officeDocument/2006/relationships/image" Target="../media/image5.emf"/><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19" Type="http://schemas.openxmlformats.org/officeDocument/2006/relationships/theme" Target="../theme/theme8.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3" Type="http://schemas.openxmlformats.org/officeDocument/2006/relationships/slideLayout" Target="../slideLayouts/slideLayout104.xml"/><Relationship Id="rId21" Type="http://schemas.openxmlformats.org/officeDocument/2006/relationships/slideLayout" Target="../slideLayouts/slideLayout122.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image" Target="../media/image5.emf"/><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03755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418813357"/>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 id="2147483839" r:id="rId17"/>
    <p:sldLayoutId id="2147483840" r:id="rId18"/>
    <p:sldLayoutId id="2147483841" r:id="rId19"/>
    <p:sldLayoutId id="2147483842" r:id="rId20"/>
    <p:sldLayoutId id="2147483843" r:id="rId21"/>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8" kern="1200" spc="0" baseline="0">
          <a:gradFill>
            <a:gsLst>
              <a:gs pos="1250">
                <a:schemeClr val="tx1"/>
              </a:gs>
              <a:gs pos="100000">
                <a:schemeClr val="tx1"/>
              </a:gs>
            </a:gsLst>
            <a:lin ang="5400000" scaled="0"/>
          </a:gra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517050011"/>
      </p:ext>
    </p:extLst>
  </p:cSld>
  <p:clrMap bg1="dk1" tx1="lt1" bg2="dk2" tx2="lt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1" r:id="rId15"/>
    <p:sldLayoutId id="2147483862" r:id="rId16"/>
    <p:sldLayoutId id="2147483863" r:id="rId17"/>
    <p:sldLayoutId id="2147483864"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428131431"/>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8" r:id="rId6"/>
    <p:sldLayoutId id="2147483699" r:id="rId7"/>
    <p:sldLayoutId id="2147483700" r:id="rId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020521-A8CE-43BF-A440-97087F7D6F0B}" type="datetimeFigureOut">
              <a:rPr lang="en-US" smtClean="0">
                <a:solidFill>
                  <a:prstClr val="black">
                    <a:tint val="75000"/>
                  </a:prstClr>
                </a:solidFill>
              </a:rPr>
              <a:pPr/>
              <a:t>3/16/2018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4586941"/>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946778841"/>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9" r:id="rId5"/>
    <p:sldLayoutId id="2147483720" r:id="rId6"/>
    <p:sldLayoutId id="2147483721" r:id="rId7"/>
    <p:sldLayoutId id="2147483722" r:id="rId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396005000"/>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3" r:id="rId8"/>
    <p:sldLayoutId id="2147483734" r:id="rId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984629207"/>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233025812"/>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367"/>
            <a:fld id="{3F9026A7-2EC9-914F-85F9-2DE9A6D68657}" type="datetimeFigureOut">
              <a:rPr lang="en-US" smtClean="0">
                <a:solidFill>
                  <a:prstClr val="black">
                    <a:tint val="75000"/>
                  </a:prstClr>
                </a:solidFill>
              </a:rPr>
              <a:pPr defTabSz="914367"/>
              <a:t>3/16/2018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367"/>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367"/>
            <a:fld id="{182CFD53-CDA8-4E46-ACB7-896B7E9110D1}" type="slidenum">
              <a:rPr lang="en-US" smtClean="0">
                <a:solidFill>
                  <a:prstClr val="black">
                    <a:tint val="75000"/>
                  </a:prstClr>
                </a:solidFill>
              </a:rPr>
              <a:pPr defTabSz="914367"/>
              <a:t>‹#›</a:t>
            </a:fld>
            <a:endParaRPr lang="en-US">
              <a:solidFill>
                <a:prstClr val="black">
                  <a:tint val="75000"/>
                </a:prstClr>
              </a:solidFill>
            </a:endParaRPr>
          </a:p>
        </p:txBody>
      </p:sp>
    </p:spTree>
    <p:extLst>
      <p:ext uri="{BB962C8B-B14F-4D97-AF65-F5344CB8AC3E}">
        <p14:creationId xmlns:p14="http://schemas.microsoft.com/office/powerpoint/2010/main" val="2042369621"/>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8" r:id="rId18"/>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412790956"/>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 id="2147483815" r:id="rId15"/>
    <p:sldLayoutId id="2147483816" r:id="rId16"/>
    <p:sldLayoutId id="2147483817" r:id="rId17"/>
    <p:sldLayoutId id="2147483818" r:id="rId18"/>
    <p:sldLayoutId id="2147483819" r:id="rId19"/>
    <p:sldLayoutId id="2147483820" r:id="rId20"/>
    <p:sldLayoutId id="2147483821" r:id="rId21"/>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19.xml"/><Relationship Id="rId5" Type="http://schemas.openxmlformats.org/officeDocument/2006/relationships/image" Target="../media/image32.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19.xml"/><Relationship Id="rId5" Type="http://schemas.openxmlformats.org/officeDocument/2006/relationships/image" Target="../media/image35.pn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microsoft.com/office/2007/relationships/hdphoto" Target="../media/hdphoto1.wdp"/><Relationship Id="rId5" Type="http://schemas.openxmlformats.org/officeDocument/2006/relationships/image" Target="../media/image44.pn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tiff"/><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48.tif"/><Relationship Id="rId5" Type="http://schemas.openxmlformats.org/officeDocument/2006/relationships/image" Target="../media/image47.png"/><Relationship Id="rId4" Type="http://schemas.openxmlformats.org/officeDocument/2006/relationships/image" Target="../media/image46.svg"/></Relationships>
</file>

<file path=ppt/slides/_rels/slide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5" name="Title 4"/>
          <p:cNvSpPr>
            <a:spLocks noGrp="1"/>
          </p:cNvSpPr>
          <p:nvPr>
            <p:ph type="ctrTitle"/>
          </p:nvPr>
        </p:nvSpPr>
        <p:spPr>
          <a:xfrm>
            <a:off x="549432" y="3332535"/>
            <a:ext cx="8399076" cy="2897997"/>
          </a:xfrm>
        </p:spPr>
        <p:txBody>
          <a:bodyPr>
            <a:noAutofit/>
          </a:bodyPr>
          <a:lstStyle/>
          <a:p>
            <a:pPr algn="l"/>
            <a:r>
              <a:rPr lang="de-DE" sz="4000" dirty="0">
                <a:solidFill>
                  <a:schemeClr val="bg1"/>
                </a:solidFill>
              </a:rPr>
              <a:t>Anthony Ngo (antngo@microsoft.com)</a:t>
            </a:r>
            <a:br>
              <a:rPr lang="de-DE" sz="4000" dirty="0">
                <a:solidFill>
                  <a:schemeClr val="bg1"/>
                </a:solidFill>
              </a:rPr>
            </a:br>
            <a:r>
              <a:rPr lang="de-DE" sz="4000" dirty="0">
                <a:solidFill>
                  <a:schemeClr val="bg1"/>
                </a:solidFill>
              </a:rPr>
              <a:t>App. Innovation Specialist</a:t>
            </a:r>
            <a:br>
              <a:rPr lang="de-DE" sz="4000" dirty="0">
                <a:solidFill>
                  <a:schemeClr val="bg1"/>
                </a:solidFill>
              </a:rPr>
            </a:br>
            <a:r>
              <a:rPr lang="de-DE" sz="4000" dirty="0">
                <a:solidFill>
                  <a:schemeClr val="bg1"/>
                </a:solidFill>
              </a:rPr>
              <a:t>Global Black Belt</a:t>
            </a:r>
            <a:endParaRPr lang="en-US" sz="4000" dirty="0">
              <a:solidFill>
                <a:schemeClr val="bg1"/>
              </a:solidFill>
            </a:endParaRPr>
          </a:p>
        </p:txBody>
      </p:sp>
      <p:grpSp>
        <p:nvGrpSpPr>
          <p:cNvPr id="4" name="Group 3"/>
          <p:cNvGrpSpPr/>
          <p:nvPr/>
        </p:nvGrpSpPr>
        <p:grpSpPr>
          <a:xfrm>
            <a:off x="-225490" y="1227703"/>
            <a:ext cx="12191999" cy="3041117"/>
            <a:chOff x="0" y="2049462"/>
            <a:chExt cx="12436474" cy="3102098"/>
          </a:xfrm>
        </p:grpSpPr>
        <p:sp>
          <p:nvSpPr>
            <p:cNvPr id="6" name="TextBox 5"/>
            <p:cNvSpPr txBox="1"/>
            <p:nvPr/>
          </p:nvSpPr>
          <p:spPr>
            <a:xfrm>
              <a:off x="0" y="4274397"/>
              <a:ext cx="12436474" cy="877163"/>
            </a:xfrm>
            <a:prstGeom prst="rect">
              <a:avLst/>
            </a:prstGeom>
            <a:noFill/>
          </p:spPr>
          <p:txBody>
            <a:bodyPr wrap="square" lIns="179285" tIns="143428" rIns="179285" bIns="143428" rtlCol="0">
              <a:spAutoFit/>
            </a:bodyPr>
            <a:lstStyle/>
            <a:p>
              <a:pPr algn="ctr" defTabSz="896386">
                <a:lnSpc>
                  <a:spcPct val="90000"/>
                </a:lnSpc>
                <a:spcAft>
                  <a:spcPts val="588"/>
                </a:spcAft>
                <a:defRPr/>
              </a:pPr>
              <a:endParaRPr lang="en-US" sz="4117" kern="0" dirty="0">
                <a:solidFill>
                  <a:srgbClr val="FFFFFF"/>
                </a:solidFill>
                <a:latin typeface="Segoe UI Semilight" panose="020B0402040204020203" pitchFamily="34" charset="0"/>
                <a:cs typeface="Segoe UI Semilight" panose="020B0402040204020203" pitchFamily="34" charset="0"/>
              </a:endParaRPr>
            </a:p>
          </p:txBody>
        </p:sp>
        <p:grpSp>
          <p:nvGrpSpPr>
            <p:cNvPr id="7" name="Group 6"/>
            <p:cNvGrpSpPr/>
            <p:nvPr/>
          </p:nvGrpSpPr>
          <p:grpSpPr>
            <a:xfrm>
              <a:off x="3283744" y="2049462"/>
              <a:ext cx="5868987" cy="1966913"/>
              <a:chOff x="3097365" y="1995364"/>
              <a:chExt cx="5868987" cy="1966913"/>
            </a:xfrm>
          </p:grpSpPr>
          <p:grpSp>
            <p:nvGrpSpPr>
              <p:cNvPr id="8" name="Group 7"/>
              <p:cNvGrpSpPr>
                <a:grpSpLocks noChangeAspect="1"/>
              </p:cNvGrpSpPr>
              <p:nvPr/>
            </p:nvGrpSpPr>
            <p:grpSpPr bwMode="auto">
              <a:xfrm>
                <a:off x="5202390" y="1995365"/>
                <a:ext cx="2957512" cy="1966912"/>
                <a:chOff x="2804" y="1418"/>
                <a:chExt cx="1863" cy="1239"/>
              </a:xfrm>
            </p:grpSpPr>
            <p:sp>
              <p:nvSpPr>
                <p:cNvPr id="22" name="Freeform 5"/>
                <p:cNvSpPr>
                  <a:spLocks noEditPoints="1"/>
                </p:cNvSpPr>
                <p:nvPr/>
              </p:nvSpPr>
              <p:spPr bwMode="auto">
                <a:xfrm>
                  <a:off x="2804" y="1418"/>
                  <a:ext cx="1863" cy="1239"/>
                </a:xfrm>
                <a:custGeom>
                  <a:avLst/>
                  <a:gdLst>
                    <a:gd name="T0" fmla="*/ 1540 w 1700"/>
                    <a:gd name="T1" fmla="*/ 1130 h 1130"/>
                    <a:gd name="T2" fmla="*/ 161 w 1700"/>
                    <a:gd name="T3" fmla="*/ 1130 h 1130"/>
                    <a:gd name="T4" fmla="*/ 12 w 1700"/>
                    <a:gd name="T5" fmla="*/ 1063 h 1130"/>
                    <a:gd name="T6" fmla="*/ 7 w 1700"/>
                    <a:gd name="T7" fmla="*/ 1057 h 1130"/>
                    <a:gd name="T8" fmla="*/ 0 w 1700"/>
                    <a:gd name="T9" fmla="*/ 1037 h 1130"/>
                    <a:gd name="T10" fmla="*/ 22 w 1700"/>
                    <a:gd name="T11" fmla="*/ 1005 h 1130"/>
                    <a:gd name="T12" fmla="*/ 23 w 1700"/>
                    <a:gd name="T13" fmla="*/ 1004 h 1130"/>
                    <a:gd name="T14" fmla="*/ 32 w 1700"/>
                    <a:gd name="T15" fmla="*/ 1003 h 1130"/>
                    <a:gd name="T16" fmla="*/ 121 w 1700"/>
                    <a:gd name="T17" fmla="*/ 1003 h 1130"/>
                    <a:gd name="T18" fmla="*/ 125 w 1700"/>
                    <a:gd name="T19" fmla="*/ 0 h 1130"/>
                    <a:gd name="T20" fmla="*/ 1580 w 1700"/>
                    <a:gd name="T21" fmla="*/ 0 h 1130"/>
                    <a:gd name="T22" fmla="*/ 1580 w 1700"/>
                    <a:gd name="T23" fmla="*/ 1003 h 1130"/>
                    <a:gd name="T24" fmla="*/ 1675 w 1700"/>
                    <a:gd name="T25" fmla="*/ 1003 h 1130"/>
                    <a:gd name="T26" fmla="*/ 1678 w 1700"/>
                    <a:gd name="T27" fmla="*/ 1004 h 1130"/>
                    <a:gd name="T28" fmla="*/ 1700 w 1700"/>
                    <a:gd name="T29" fmla="*/ 1037 h 1130"/>
                    <a:gd name="T30" fmla="*/ 1696 w 1700"/>
                    <a:gd name="T31" fmla="*/ 1055 h 1130"/>
                    <a:gd name="T32" fmla="*/ 1695 w 1700"/>
                    <a:gd name="T33" fmla="*/ 1055 h 1130"/>
                    <a:gd name="T34" fmla="*/ 1693 w 1700"/>
                    <a:gd name="T35" fmla="*/ 1058 h 1130"/>
                    <a:gd name="T36" fmla="*/ 1689 w 1700"/>
                    <a:gd name="T37" fmla="*/ 1063 h 1130"/>
                    <a:gd name="T38" fmla="*/ 1540 w 1700"/>
                    <a:gd name="T39" fmla="*/ 1130 h 1130"/>
                    <a:gd name="T40" fmla="*/ 20 w 1700"/>
                    <a:gd name="T41" fmla="*/ 1048 h 1130"/>
                    <a:gd name="T42" fmla="*/ 24 w 1700"/>
                    <a:gd name="T43" fmla="*/ 1052 h 1130"/>
                    <a:gd name="T44" fmla="*/ 161 w 1700"/>
                    <a:gd name="T45" fmla="*/ 1114 h 1130"/>
                    <a:gd name="T46" fmla="*/ 1540 w 1700"/>
                    <a:gd name="T47" fmla="*/ 1114 h 1130"/>
                    <a:gd name="T48" fmla="*/ 1677 w 1700"/>
                    <a:gd name="T49" fmla="*/ 1052 h 1130"/>
                    <a:gd name="T50" fmla="*/ 1681 w 1700"/>
                    <a:gd name="T51" fmla="*/ 1048 h 1130"/>
                    <a:gd name="T52" fmla="*/ 1682 w 1700"/>
                    <a:gd name="T53" fmla="*/ 1046 h 1130"/>
                    <a:gd name="T54" fmla="*/ 1684 w 1700"/>
                    <a:gd name="T55" fmla="*/ 1037 h 1130"/>
                    <a:gd name="T56" fmla="*/ 1673 w 1700"/>
                    <a:gd name="T57" fmla="*/ 1019 h 1130"/>
                    <a:gd name="T58" fmla="*/ 1673 w 1700"/>
                    <a:gd name="T59" fmla="*/ 1019 h 1130"/>
                    <a:gd name="T60" fmla="*/ 1564 w 1700"/>
                    <a:gd name="T61" fmla="*/ 1019 h 1130"/>
                    <a:gd name="T62" fmla="*/ 1564 w 1700"/>
                    <a:gd name="T63" fmla="*/ 16 h 1130"/>
                    <a:gd name="T64" fmla="*/ 141 w 1700"/>
                    <a:gd name="T65" fmla="*/ 16 h 1130"/>
                    <a:gd name="T66" fmla="*/ 137 w 1700"/>
                    <a:gd name="T67" fmla="*/ 1019 h 1130"/>
                    <a:gd name="T68" fmla="*/ 32 w 1700"/>
                    <a:gd name="T69" fmla="*/ 1019 h 1130"/>
                    <a:gd name="T70" fmla="*/ 27 w 1700"/>
                    <a:gd name="T71" fmla="*/ 1020 h 1130"/>
                    <a:gd name="T72" fmla="*/ 16 w 1700"/>
                    <a:gd name="T73" fmla="*/ 1037 h 1130"/>
                    <a:gd name="T74" fmla="*/ 20 w 1700"/>
                    <a:gd name="T75" fmla="*/ 1048 h 1130"/>
                    <a:gd name="T76" fmla="*/ 1689 w 1700"/>
                    <a:gd name="T77" fmla="*/ 1051 h 1130"/>
                    <a:gd name="T78" fmla="*/ 1689 w 1700"/>
                    <a:gd name="T79" fmla="*/ 1051 h 1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00" h="1130">
                      <a:moveTo>
                        <a:pt x="1540" y="1130"/>
                      </a:moveTo>
                      <a:cubicBezTo>
                        <a:pt x="161" y="1130"/>
                        <a:pt x="161" y="1130"/>
                        <a:pt x="161" y="1130"/>
                      </a:cubicBezTo>
                      <a:cubicBezTo>
                        <a:pt x="107" y="1130"/>
                        <a:pt x="54" y="1106"/>
                        <a:pt x="12" y="1063"/>
                      </a:cubicBezTo>
                      <a:cubicBezTo>
                        <a:pt x="7" y="1057"/>
                        <a:pt x="7" y="1057"/>
                        <a:pt x="7" y="1057"/>
                      </a:cubicBezTo>
                      <a:cubicBezTo>
                        <a:pt x="3" y="1050"/>
                        <a:pt x="0" y="1044"/>
                        <a:pt x="0" y="1037"/>
                      </a:cubicBezTo>
                      <a:cubicBezTo>
                        <a:pt x="0" y="1022"/>
                        <a:pt x="9" y="1009"/>
                        <a:pt x="22" y="1005"/>
                      </a:cubicBezTo>
                      <a:cubicBezTo>
                        <a:pt x="23" y="1004"/>
                        <a:pt x="23" y="1004"/>
                        <a:pt x="23" y="1004"/>
                      </a:cubicBezTo>
                      <a:cubicBezTo>
                        <a:pt x="28" y="1003"/>
                        <a:pt x="31" y="1003"/>
                        <a:pt x="32" y="1003"/>
                      </a:cubicBezTo>
                      <a:cubicBezTo>
                        <a:pt x="121" y="1003"/>
                        <a:pt x="121" y="1003"/>
                        <a:pt x="121" y="1003"/>
                      </a:cubicBezTo>
                      <a:cubicBezTo>
                        <a:pt x="125" y="0"/>
                        <a:pt x="125" y="0"/>
                        <a:pt x="125" y="0"/>
                      </a:cubicBezTo>
                      <a:cubicBezTo>
                        <a:pt x="1580" y="0"/>
                        <a:pt x="1580" y="0"/>
                        <a:pt x="1580" y="0"/>
                      </a:cubicBezTo>
                      <a:cubicBezTo>
                        <a:pt x="1580" y="1003"/>
                        <a:pt x="1580" y="1003"/>
                        <a:pt x="1580" y="1003"/>
                      </a:cubicBezTo>
                      <a:cubicBezTo>
                        <a:pt x="1675" y="1003"/>
                        <a:pt x="1675" y="1003"/>
                        <a:pt x="1675" y="1003"/>
                      </a:cubicBezTo>
                      <a:cubicBezTo>
                        <a:pt x="1678" y="1004"/>
                        <a:pt x="1678" y="1004"/>
                        <a:pt x="1678" y="1004"/>
                      </a:cubicBezTo>
                      <a:cubicBezTo>
                        <a:pt x="1692" y="1009"/>
                        <a:pt x="1700" y="1022"/>
                        <a:pt x="1700" y="1037"/>
                      </a:cubicBezTo>
                      <a:cubicBezTo>
                        <a:pt x="1700" y="1043"/>
                        <a:pt x="1699" y="1049"/>
                        <a:pt x="1696" y="1055"/>
                      </a:cubicBezTo>
                      <a:cubicBezTo>
                        <a:pt x="1695" y="1055"/>
                        <a:pt x="1695" y="1055"/>
                        <a:pt x="1695" y="1055"/>
                      </a:cubicBezTo>
                      <a:cubicBezTo>
                        <a:pt x="1693" y="1058"/>
                        <a:pt x="1693" y="1058"/>
                        <a:pt x="1693" y="1058"/>
                      </a:cubicBezTo>
                      <a:cubicBezTo>
                        <a:pt x="1689" y="1063"/>
                        <a:pt x="1689" y="1063"/>
                        <a:pt x="1689" y="1063"/>
                      </a:cubicBezTo>
                      <a:cubicBezTo>
                        <a:pt x="1647" y="1106"/>
                        <a:pt x="1595" y="1130"/>
                        <a:pt x="1540" y="1130"/>
                      </a:cubicBezTo>
                      <a:close/>
                      <a:moveTo>
                        <a:pt x="20" y="1048"/>
                      </a:moveTo>
                      <a:cubicBezTo>
                        <a:pt x="24" y="1052"/>
                        <a:pt x="24" y="1052"/>
                        <a:pt x="24" y="1052"/>
                      </a:cubicBezTo>
                      <a:cubicBezTo>
                        <a:pt x="63" y="1092"/>
                        <a:pt x="111" y="1114"/>
                        <a:pt x="161" y="1114"/>
                      </a:cubicBezTo>
                      <a:cubicBezTo>
                        <a:pt x="1540" y="1114"/>
                        <a:pt x="1540" y="1114"/>
                        <a:pt x="1540" y="1114"/>
                      </a:cubicBezTo>
                      <a:cubicBezTo>
                        <a:pt x="1590" y="1114"/>
                        <a:pt x="1639" y="1092"/>
                        <a:pt x="1677" y="1052"/>
                      </a:cubicBezTo>
                      <a:cubicBezTo>
                        <a:pt x="1681" y="1048"/>
                        <a:pt x="1681" y="1048"/>
                        <a:pt x="1681" y="1048"/>
                      </a:cubicBezTo>
                      <a:cubicBezTo>
                        <a:pt x="1682" y="1046"/>
                        <a:pt x="1682" y="1046"/>
                        <a:pt x="1682" y="1046"/>
                      </a:cubicBezTo>
                      <a:cubicBezTo>
                        <a:pt x="1683" y="1043"/>
                        <a:pt x="1684" y="1040"/>
                        <a:pt x="1684" y="1037"/>
                      </a:cubicBezTo>
                      <a:cubicBezTo>
                        <a:pt x="1684" y="1029"/>
                        <a:pt x="1680" y="1022"/>
                        <a:pt x="1673" y="1019"/>
                      </a:cubicBezTo>
                      <a:cubicBezTo>
                        <a:pt x="1673" y="1019"/>
                        <a:pt x="1673" y="1019"/>
                        <a:pt x="1673" y="1019"/>
                      </a:cubicBezTo>
                      <a:cubicBezTo>
                        <a:pt x="1564" y="1019"/>
                        <a:pt x="1564" y="1019"/>
                        <a:pt x="1564" y="1019"/>
                      </a:cubicBezTo>
                      <a:cubicBezTo>
                        <a:pt x="1564" y="16"/>
                        <a:pt x="1564" y="16"/>
                        <a:pt x="1564" y="16"/>
                      </a:cubicBezTo>
                      <a:cubicBezTo>
                        <a:pt x="141" y="16"/>
                        <a:pt x="141" y="16"/>
                        <a:pt x="141" y="16"/>
                      </a:cubicBezTo>
                      <a:cubicBezTo>
                        <a:pt x="137" y="1019"/>
                        <a:pt x="137" y="1019"/>
                        <a:pt x="137" y="1019"/>
                      </a:cubicBezTo>
                      <a:cubicBezTo>
                        <a:pt x="32" y="1019"/>
                        <a:pt x="32" y="1019"/>
                        <a:pt x="32" y="1019"/>
                      </a:cubicBezTo>
                      <a:cubicBezTo>
                        <a:pt x="31" y="1019"/>
                        <a:pt x="29" y="1020"/>
                        <a:pt x="27" y="1020"/>
                      </a:cubicBezTo>
                      <a:cubicBezTo>
                        <a:pt x="21" y="1022"/>
                        <a:pt x="16" y="1029"/>
                        <a:pt x="16" y="1037"/>
                      </a:cubicBezTo>
                      <a:cubicBezTo>
                        <a:pt x="16" y="1039"/>
                        <a:pt x="17" y="1043"/>
                        <a:pt x="20" y="1048"/>
                      </a:cubicBezTo>
                      <a:close/>
                      <a:moveTo>
                        <a:pt x="1689" y="1051"/>
                      </a:moveTo>
                      <a:cubicBezTo>
                        <a:pt x="1689" y="1051"/>
                        <a:pt x="1689" y="1051"/>
                        <a:pt x="1689" y="10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3" name="Freeform 6"/>
                <p:cNvSpPr>
                  <a:spLocks noEditPoints="1"/>
                </p:cNvSpPr>
                <p:nvPr/>
              </p:nvSpPr>
              <p:spPr bwMode="auto">
                <a:xfrm>
                  <a:off x="3021" y="1500"/>
                  <a:ext cx="1430" cy="971"/>
                </a:xfrm>
                <a:custGeom>
                  <a:avLst/>
                  <a:gdLst>
                    <a:gd name="T0" fmla="*/ 1297 w 1305"/>
                    <a:gd name="T1" fmla="*/ 885 h 885"/>
                    <a:gd name="T2" fmla="*/ 8 w 1305"/>
                    <a:gd name="T3" fmla="*/ 885 h 885"/>
                    <a:gd name="T4" fmla="*/ 2 w 1305"/>
                    <a:gd name="T5" fmla="*/ 882 h 885"/>
                    <a:gd name="T6" fmla="*/ 0 w 1305"/>
                    <a:gd name="T7" fmla="*/ 877 h 885"/>
                    <a:gd name="T8" fmla="*/ 4 w 1305"/>
                    <a:gd name="T9" fmla="*/ 8 h 885"/>
                    <a:gd name="T10" fmla="*/ 12 w 1305"/>
                    <a:gd name="T11" fmla="*/ 0 h 885"/>
                    <a:gd name="T12" fmla="*/ 1297 w 1305"/>
                    <a:gd name="T13" fmla="*/ 0 h 885"/>
                    <a:gd name="T14" fmla="*/ 1305 w 1305"/>
                    <a:gd name="T15" fmla="*/ 8 h 885"/>
                    <a:gd name="T16" fmla="*/ 1305 w 1305"/>
                    <a:gd name="T17" fmla="*/ 877 h 885"/>
                    <a:gd name="T18" fmla="*/ 1297 w 1305"/>
                    <a:gd name="T19" fmla="*/ 885 h 885"/>
                    <a:gd name="T20" fmla="*/ 16 w 1305"/>
                    <a:gd name="T21" fmla="*/ 869 h 885"/>
                    <a:gd name="T22" fmla="*/ 1289 w 1305"/>
                    <a:gd name="T23" fmla="*/ 869 h 885"/>
                    <a:gd name="T24" fmla="*/ 1289 w 1305"/>
                    <a:gd name="T25" fmla="*/ 16 h 885"/>
                    <a:gd name="T26" fmla="*/ 20 w 1305"/>
                    <a:gd name="T27" fmla="*/ 16 h 885"/>
                    <a:gd name="T28" fmla="*/ 16 w 1305"/>
                    <a:gd name="T29" fmla="*/ 869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5" h="885">
                      <a:moveTo>
                        <a:pt x="1297" y="885"/>
                      </a:moveTo>
                      <a:cubicBezTo>
                        <a:pt x="8" y="885"/>
                        <a:pt x="8" y="885"/>
                        <a:pt x="8" y="885"/>
                      </a:cubicBezTo>
                      <a:cubicBezTo>
                        <a:pt x="6" y="885"/>
                        <a:pt x="4" y="884"/>
                        <a:pt x="2" y="882"/>
                      </a:cubicBezTo>
                      <a:cubicBezTo>
                        <a:pt x="1" y="881"/>
                        <a:pt x="0" y="879"/>
                        <a:pt x="0" y="877"/>
                      </a:cubicBezTo>
                      <a:cubicBezTo>
                        <a:pt x="4" y="8"/>
                        <a:pt x="4" y="8"/>
                        <a:pt x="4" y="8"/>
                      </a:cubicBezTo>
                      <a:cubicBezTo>
                        <a:pt x="4" y="4"/>
                        <a:pt x="8" y="0"/>
                        <a:pt x="12" y="0"/>
                      </a:cubicBezTo>
                      <a:cubicBezTo>
                        <a:pt x="1297" y="0"/>
                        <a:pt x="1297" y="0"/>
                        <a:pt x="1297" y="0"/>
                      </a:cubicBezTo>
                      <a:cubicBezTo>
                        <a:pt x="1301" y="0"/>
                        <a:pt x="1305" y="4"/>
                        <a:pt x="1305" y="8"/>
                      </a:cubicBezTo>
                      <a:cubicBezTo>
                        <a:pt x="1305" y="877"/>
                        <a:pt x="1305" y="877"/>
                        <a:pt x="1305" y="877"/>
                      </a:cubicBezTo>
                      <a:cubicBezTo>
                        <a:pt x="1305" y="881"/>
                        <a:pt x="1301" y="885"/>
                        <a:pt x="1297" y="885"/>
                      </a:cubicBezTo>
                      <a:close/>
                      <a:moveTo>
                        <a:pt x="16" y="869"/>
                      </a:moveTo>
                      <a:cubicBezTo>
                        <a:pt x="1289" y="869"/>
                        <a:pt x="1289" y="869"/>
                        <a:pt x="1289" y="869"/>
                      </a:cubicBezTo>
                      <a:cubicBezTo>
                        <a:pt x="1289" y="16"/>
                        <a:pt x="1289" y="16"/>
                        <a:pt x="1289" y="16"/>
                      </a:cubicBezTo>
                      <a:cubicBezTo>
                        <a:pt x="20" y="16"/>
                        <a:pt x="20" y="16"/>
                        <a:pt x="20" y="16"/>
                      </a:cubicBezTo>
                      <a:lnTo>
                        <a:pt x="16" y="8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4" name="Freeform 7"/>
                <p:cNvSpPr>
                  <a:spLocks/>
                </p:cNvSpPr>
                <p:nvPr/>
              </p:nvSpPr>
              <p:spPr bwMode="auto">
                <a:xfrm>
                  <a:off x="3567" y="2574"/>
                  <a:ext cx="337" cy="27"/>
                </a:xfrm>
                <a:custGeom>
                  <a:avLst/>
                  <a:gdLst>
                    <a:gd name="T0" fmla="*/ 296 w 308"/>
                    <a:gd name="T1" fmla="*/ 0 h 25"/>
                    <a:gd name="T2" fmla="*/ 13 w 308"/>
                    <a:gd name="T3" fmla="*/ 0 h 25"/>
                    <a:gd name="T4" fmla="*/ 0 w 308"/>
                    <a:gd name="T5" fmla="*/ 13 h 25"/>
                    <a:gd name="T6" fmla="*/ 13 w 308"/>
                    <a:gd name="T7" fmla="*/ 25 h 25"/>
                    <a:gd name="T8" fmla="*/ 296 w 308"/>
                    <a:gd name="T9" fmla="*/ 25 h 25"/>
                    <a:gd name="T10" fmla="*/ 308 w 308"/>
                    <a:gd name="T11" fmla="*/ 13 h 25"/>
                    <a:gd name="T12" fmla="*/ 296 w 30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08" h="25">
                      <a:moveTo>
                        <a:pt x="296" y="0"/>
                      </a:moveTo>
                      <a:cubicBezTo>
                        <a:pt x="13" y="0"/>
                        <a:pt x="13" y="0"/>
                        <a:pt x="13" y="0"/>
                      </a:cubicBezTo>
                      <a:cubicBezTo>
                        <a:pt x="6" y="0"/>
                        <a:pt x="0" y="6"/>
                        <a:pt x="0" y="13"/>
                      </a:cubicBezTo>
                      <a:cubicBezTo>
                        <a:pt x="0" y="19"/>
                        <a:pt x="6" y="25"/>
                        <a:pt x="13" y="25"/>
                      </a:cubicBezTo>
                      <a:cubicBezTo>
                        <a:pt x="296" y="25"/>
                        <a:pt x="296" y="25"/>
                        <a:pt x="296" y="25"/>
                      </a:cubicBezTo>
                      <a:cubicBezTo>
                        <a:pt x="303" y="25"/>
                        <a:pt x="308" y="19"/>
                        <a:pt x="308" y="13"/>
                      </a:cubicBezTo>
                      <a:cubicBezTo>
                        <a:pt x="308" y="6"/>
                        <a:pt x="303" y="0"/>
                        <a:pt x="29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5" name="Freeform 8"/>
                <p:cNvSpPr>
                  <a:spLocks/>
                </p:cNvSpPr>
                <p:nvPr/>
              </p:nvSpPr>
              <p:spPr bwMode="auto">
                <a:xfrm>
                  <a:off x="2937" y="2518"/>
                  <a:ext cx="1630" cy="17"/>
                </a:xfrm>
                <a:custGeom>
                  <a:avLst/>
                  <a:gdLst>
                    <a:gd name="T0" fmla="*/ 1480 w 1488"/>
                    <a:gd name="T1" fmla="*/ 16 h 16"/>
                    <a:gd name="T2" fmla="*/ 8 w 1488"/>
                    <a:gd name="T3" fmla="*/ 16 h 16"/>
                    <a:gd name="T4" fmla="*/ 0 w 1488"/>
                    <a:gd name="T5" fmla="*/ 8 h 16"/>
                    <a:gd name="T6" fmla="*/ 8 w 1488"/>
                    <a:gd name="T7" fmla="*/ 0 h 16"/>
                    <a:gd name="T8" fmla="*/ 1480 w 1488"/>
                    <a:gd name="T9" fmla="*/ 0 h 16"/>
                    <a:gd name="T10" fmla="*/ 1488 w 1488"/>
                    <a:gd name="T11" fmla="*/ 8 h 16"/>
                    <a:gd name="T12" fmla="*/ 1480 w 148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488" h="16">
                      <a:moveTo>
                        <a:pt x="1480" y="16"/>
                      </a:moveTo>
                      <a:cubicBezTo>
                        <a:pt x="8" y="16"/>
                        <a:pt x="8" y="16"/>
                        <a:pt x="8" y="16"/>
                      </a:cubicBezTo>
                      <a:cubicBezTo>
                        <a:pt x="4" y="16"/>
                        <a:pt x="0" y="13"/>
                        <a:pt x="0" y="8"/>
                      </a:cubicBezTo>
                      <a:cubicBezTo>
                        <a:pt x="0" y="4"/>
                        <a:pt x="4" y="0"/>
                        <a:pt x="8" y="0"/>
                      </a:cubicBezTo>
                      <a:cubicBezTo>
                        <a:pt x="1480" y="0"/>
                        <a:pt x="1480" y="0"/>
                        <a:pt x="1480" y="0"/>
                      </a:cubicBezTo>
                      <a:cubicBezTo>
                        <a:pt x="1484" y="0"/>
                        <a:pt x="1488" y="4"/>
                        <a:pt x="1488" y="8"/>
                      </a:cubicBezTo>
                      <a:cubicBezTo>
                        <a:pt x="1488" y="13"/>
                        <a:pt x="1484" y="16"/>
                        <a:pt x="148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sp>
            <p:nvSpPr>
              <p:cNvPr id="9" name="Freeform 8"/>
              <p:cNvSpPr>
                <a:spLocks noEditPoints="1"/>
              </p:cNvSpPr>
              <p:nvPr/>
            </p:nvSpPr>
            <p:spPr bwMode="auto">
              <a:xfrm>
                <a:off x="6151715" y="2539877"/>
                <a:ext cx="1111250" cy="715962"/>
              </a:xfrm>
              <a:custGeom>
                <a:avLst/>
                <a:gdLst>
                  <a:gd name="T0" fmla="*/ 509 w 638"/>
                  <a:gd name="T1" fmla="*/ 411 h 411"/>
                  <a:gd name="T2" fmla="*/ 125 w 638"/>
                  <a:gd name="T3" fmla="*/ 411 h 411"/>
                  <a:gd name="T4" fmla="*/ 0 w 638"/>
                  <a:gd name="T5" fmla="*/ 292 h 411"/>
                  <a:gd name="T6" fmla="*/ 98 w 638"/>
                  <a:gd name="T7" fmla="*/ 177 h 411"/>
                  <a:gd name="T8" fmla="*/ 98 w 638"/>
                  <a:gd name="T9" fmla="*/ 175 h 411"/>
                  <a:gd name="T10" fmla="*/ 177 w 638"/>
                  <a:gd name="T11" fmla="*/ 31 h 411"/>
                  <a:gd name="T12" fmla="*/ 279 w 638"/>
                  <a:gd name="T13" fmla="*/ 0 h 411"/>
                  <a:gd name="T14" fmla="*/ 423 w 638"/>
                  <a:gd name="T15" fmla="*/ 73 h 411"/>
                  <a:gd name="T16" fmla="*/ 468 w 638"/>
                  <a:gd name="T17" fmla="*/ 63 h 411"/>
                  <a:gd name="T18" fmla="*/ 528 w 638"/>
                  <a:gd name="T19" fmla="*/ 79 h 411"/>
                  <a:gd name="T20" fmla="*/ 529 w 638"/>
                  <a:gd name="T21" fmla="*/ 79 h 411"/>
                  <a:gd name="T22" fmla="*/ 576 w 638"/>
                  <a:gd name="T23" fmla="*/ 162 h 411"/>
                  <a:gd name="T24" fmla="*/ 638 w 638"/>
                  <a:gd name="T25" fmla="*/ 274 h 411"/>
                  <a:gd name="T26" fmla="*/ 509 w 638"/>
                  <a:gd name="T27" fmla="*/ 411 h 411"/>
                  <a:gd name="T28" fmla="*/ 279 w 638"/>
                  <a:gd name="T29" fmla="*/ 16 h 411"/>
                  <a:gd name="T30" fmla="*/ 185 w 638"/>
                  <a:gd name="T31" fmla="*/ 44 h 411"/>
                  <a:gd name="T32" fmla="*/ 114 w 638"/>
                  <a:gd name="T33" fmla="*/ 175 h 411"/>
                  <a:gd name="T34" fmla="*/ 114 w 638"/>
                  <a:gd name="T35" fmla="*/ 190 h 411"/>
                  <a:gd name="T36" fmla="*/ 107 w 638"/>
                  <a:gd name="T37" fmla="*/ 191 h 411"/>
                  <a:gd name="T38" fmla="*/ 16 w 638"/>
                  <a:gd name="T39" fmla="*/ 292 h 411"/>
                  <a:gd name="T40" fmla="*/ 125 w 638"/>
                  <a:gd name="T41" fmla="*/ 395 h 411"/>
                  <a:gd name="T42" fmla="*/ 509 w 638"/>
                  <a:gd name="T43" fmla="*/ 395 h 411"/>
                  <a:gd name="T44" fmla="*/ 622 w 638"/>
                  <a:gd name="T45" fmla="*/ 274 h 411"/>
                  <a:gd name="T46" fmla="*/ 564 w 638"/>
                  <a:gd name="T47" fmla="*/ 173 h 411"/>
                  <a:gd name="T48" fmla="*/ 560 w 638"/>
                  <a:gd name="T49" fmla="*/ 171 h 411"/>
                  <a:gd name="T50" fmla="*/ 560 w 638"/>
                  <a:gd name="T51" fmla="*/ 166 h 411"/>
                  <a:gd name="T52" fmla="*/ 520 w 638"/>
                  <a:gd name="T53" fmla="*/ 93 h 411"/>
                  <a:gd name="T54" fmla="*/ 468 w 638"/>
                  <a:gd name="T55" fmla="*/ 79 h 411"/>
                  <a:gd name="T56" fmla="*/ 425 w 638"/>
                  <a:gd name="T57" fmla="*/ 90 h 411"/>
                  <a:gd name="T58" fmla="*/ 418 w 638"/>
                  <a:gd name="T59" fmla="*/ 94 h 411"/>
                  <a:gd name="T60" fmla="*/ 414 w 638"/>
                  <a:gd name="T61" fmla="*/ 87 h 411"/>
                  <a:gd name="T62" fmla="*/ 279 w 638"/>
                  <a:gd name="T63" fmla="*/ 1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8" h="411">
                    <a:moveTo>
                      <a:pt x="509" y="411"/>
                    </a:moveTo>
                    <a:cubicBezTo>
                      <a:pt x="125" y="411"/>
                      <a:pt x="125" y="411"/>
                      <a:pt x="125" y="411"/>
                    </a:cubicBezTo>
                    <a:cubicBezTo>
                      <a:pt x="55" y="411"/>
                      <a:pt x="0" y="358"/>
                      <a:pt x="0" y="292"/>
                    </a:cubicBezTo>
                    <a:cubicBezTo>
                      <a:pt x="0" y="233"/>
                      <a:pt x="50" y="186"/>
                      <a:pt x="98" y="177"/>
                    </a:cubicBezTo>
                    <a:cubicBezTo>
                      <a:pt x="98" y="175"/>
                      <a:pt x="98" y="175"/>
                      <a:pt x="98" y="175"/>
                    </a:cubicBezTo>
                    <a:cubicBezTo>
                      <a:pt x="98" y="117"/>
                      <a:pt x="128" y="62"/>
                      <a:pt x="177" y="31"/>
                    </a:cubicBezTo>
                    <a:cubicBezTo>
                      <a:pt x="211" y="10"/>
                      <a:pt x="245" y="0"/>
                      <a:pt x="279" y="0"/>
                    </a:cubicBezTo>
                    <a:cubicBezTo>
                      <a:pt x="337" y="0"/>
                      <a:pt x="392" y="28"/>
                      <a:pt x="423" y="73"/>
                    </a:cubicBezTo>
                    <a:cubicBezTo>
                      <a:pt x="440" y="65"/>
                      <a:pt x="456" y="63"/>
                      <a:pt x="468" y="63"/>
                    </a:cubicBezTo>
                    <a:cubicBezTo>
                      <a:pt x="489" y="63"/>
                      <a:pt x="511" y="69"/>
                      <a:pt x="528" y="79"/>
                    </a:cubicBezTo>
                    <a:cubicBezTo>
                      <a:pt x="529" y="79"/>
                      <a:pt x="529" y="79"/>
                      <a:pt x="529" y="79"/>
                    </a:cubicBezTo>
                    <a:cubicBezTo>
                      <a:pt x="558" y="98"/>
                      <a:pt x="575" y="128"/>
                      <a:pt x="576" y="162"/>
                    </a:cubicBezTo>
                    <a:cubicBezTo>
                      <a:pt x="615" y="187"/>
                      <a:pt x="638" y="228"/>
                      <a:pt x="638" y="274"/>
                    </a:cubicBezTo>
                    <a:cubicBezTo>
                      <a:pt x="638" y="348"/>
                      <a:pt x="579" y="411"/>
                      <a:pt x="509" y="411"/>
                    </a:cubicBezTo>
                    <a:close/>
                    <a:moveTo>
                      <a:pt x="279" y="16"/>
                    </a:moveTo>
                    <a:cubicBezTo>
                      <a:pt x="248" y="16"/>
                      <a:pt x="217" y="26"/>
                      <a:pt x="185" y="44"/>
                    </a:cubicBezTo>
                    <a:cubicBezTo>
                      <a:pt x="142" y="73"/>
                      <a:pt x="114" y="123"/>
                      <a:pt x="114" y="175"/>
                    </a:cubicBezTo>
                    <a:cubicBezTo>
                      <a:pt x="114" y="190"/>
                      <a:pt x="114" y="190"/>
                      <a:pt x="114" y="190"/>
                    </a:cubicBezTo>
                    <a:cubicBezTo>
                      <a:pt x="107" y="191"/>
                      <a:pt x="107" y="191"/>
                      <a:pt x="107" y="191"/>
                    </a:cubicBezTo>
                    <a:cubicBezTo>
                      <a:pt x="64" y="197"/>
                      <a:pt x="16" y="239"/>
                      <a:pt x="16" y="292"/>
                    </a:cubicBezTo>
                    <a:cubicBezTo>
                      <a:pt x="16" y="349"/>
                      <a:pt x="64" y="395"/>
                      <a:pt x="125" y="395"/>
                    </a:cubicBezTo>
                    <a:cubicBezTo>
                      <a:pt x="509" y="395"/>
                      <a:pt x="509" y="395"/>
                      <a:pt x="509" y="395"/>
                    </a:cubicBezTo>
                    <a:cubicBezTo>
                      <a:pt x="570" y="395"/>
                      <a:pt x="622" y="340"/>
                      <a:pt x="622" y="274"/>
                    </a:cubicBezTo>
                    <a:cubicBezTo>
                      <a:pt x="622" y="232"/>
                      <a:pt x="601" y="195"/>
                      <a:pt x="564" y="173"/>
                    </a:cubicBezTo>
                    <a:cubicBezTo>
                      <a:pt x="560" y="171"/>
                      <a:pt x="560" y="171"/>
                      <a:pt x="560" y="171"/>
                    </a:cubicBezTo>
                    <a:cubicBezTo>
                      <a:pt x="560" y="166"/>
                      <a:pt x="560" y="166"/>
                      <a:pt x="560" y="166"/>
                    </a:cubicBezTo>
                    <a:cubicBezTo>
                      <a:pt x="560" y="136"/>
                      <a:pt x="546" y="110"/>
                      <a:pt x="520" y="93"/>
                    </a:cubicBezTo>
                    <a:cubicBezTo>
                      <a:pt x="506" y="84"/>
                      <a:pt x="486" y="79"/>
                      <a:pt x="468" y="79"/>
                    </a:cubicBezTo>
                    <a:cubicBezTo>
                      <a:pt x="452" y="79"/>
                      <a:pt x="437" y="83"/>
                      <a:pt x="425" y="90"/>
                    </a:cubicBezTo>
                    <a:cubicBezTo>
                      <a:pt x="418" y="94"/>
                      <a:pt x="418" y="94"/>
                      <a:pt x="418" y="94"/>
                    </a:cubicBezTo>
                    <a:cubicBezTo>
                      <a:pt x="414" y="87"/>
                      <a:pt x="414" y="87"/>
                      <a:pt x="414" y="87"/>
                    </a:cubicBezTo>
                    <a:cubicBezTo>
                      <a:pt x="386" y="44"/>
                      <a:pt x="334" y="16"/>
                      <a:pt x="279" y="16"/>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nvGrpSpPr>
              <p:cNvPr id="10" name="Group 12"/>
              <p:cNvGrpSpPr>
                <a:grpSpLocks noChangeAspect="1"/>
              </p:cNvGrpSpPr>
              <p:nvPr/>
            </p:nvGrpSpPr>
            <p:grpSpPr bwMode="auto">
              <a:xfrm>
                <a:off x="8158314" y="1995364"/>
                <a:ext cx="808038" cy="1517649"/>
                <a:chOff x="4666" y="1418"/>
                <a:chExt cx="509" cy="956"/>
              </a:xfrm>
            </p:grpSpPr>
            <p:sp>
              <p:nvSpPr>
                <p:cNvPr id="17" name="AutoShape 11"/>
                <p:cNvSpPr>
                  <a:spLocks noChangeAspect="1" noChangeArrowheads="1" noTextEdit="1"/>
                </p:cNvSpPr>
                <p:nvPr/>
              </p:nvSpPr>
              <p:spPr bwMode="auto">
                <a:xfrm>
                  <a:off x="4666" y="1419"/>
                  <a:ext cx="509" cy="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18" name="Rectangle 13"/>
                <p:cNvSpPr>
                  <a:spLocks noChangeArrowheads="1"/>
                </p:cNvSpPr>
                <p:nvPr/>
              </p:nvSpPr>
              <p:spPr bwMode="auto">
                <a:xfrm>
                  <a:off x="4675" y="2160"/>
                  <a:ext cx="490"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19" name="Rectangle 14"/>
                <p:cNvSpPr>
                  <a:spLocks noChangeArrowheads="1"/>
                </p:cNvSpPr>
                <p:nvPr/>
              </p:nvSpPr>
              <p:spPr bwMode="auto">
                <a:xfrm>
                  <a:off x="4675" y="1512"/>
                  <a:ext cx="491"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0" name="Oval 15"/>
                <p:cNvSpPr>
                  <a:spLocks noChangeArrowheads="1"/>
                </p:cNvSpPr>
                <p:nvPr/>
              </p:nvSpPr>
              <p:spPr bwMode="auto">
                <a:xfrm>
                  <a:off x="4886" y="2225"/>
                  <a:ext cx="87" cy="8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1" name="Freeform 16"/>
                <p:cNvSpPr>
                  <a:spLocks noEditPoints="1"/>
                </p:cNvSpPr>
                <p:nvPr/>
              </p:nvSpPr>
              <p:spPr bwMode="auto">
                <a:xfrm>
                  <a:off x="4666" y="1418"/>
                  <a:ext cx="509" cy="956"/>
                </a:xfrm>
                <a:custGeom>
                  <a:avLst/>
                  <a:gdLst>
                    <a:gd name="T0" fmla="*/ 435 w 462"/>
                    <a:gd name="T1" fmla="*/ 871 h 871"/>
                    <a:gd name="T2" fmla="*/ 27 w 462"/>
                    <a:gd name="T3" fmla="*/ 871 h 871"/>
                    <a:gd name="T4" fmla="*/ 0 w 462"/>
                    <a:gd name="T5" fmla="*/ 844 h 871"/>
                    <a:gd name="T6" fmla="*/ 0 w 462"/>
                    <a:gd name="T7" fmla="*/ 27 h 871"/>
                    <a:gd name="T8" fmla="*/ 27 w 462"/>
                    <a:gd name="T9" fmla="*/ 0 h 871"/>
                    <a:gd name="T10" fmla="*/ 435 w 462"/>
                    <a:gd name="T11" fmla="*/ 0 h 871"/>
                    <a:gd name="T12" fmla="*/ 462 w 462"/>
                    <a:gd name="T13" fmla="*/ 27 h 871"/>
                    <a:gd name="T14" fmla="*/ 462 w 462"/>
                    <a:gd name="T15" fmla="*/ 844 h 871"/>
                    <a:gd name="T16" fmla="*/ 435 w 462"/>
                    <a:gd name="T17" fmla="*/ 871 h 871"/>
                    <a:gd name="T18" fmla="*/ 27 w 462"/>
                    <a:gd name="T19" fmla="*/ 16 h 871"/>
                    <a:gd name="T20" fmla="*/ 16 w 462"/>
                    <a:gd name="T21" fmla="*/ 27 h 871"/>
                    <a:gd name="T22" fmla="*/ 16 w 462"/>
                    <a:gd name="T23" fmla="*/ 844 h 871"/>
                    <a:gd name="T24" fmla="*/ 27 w 462"/>
                    <a:gd name="T25" fmla="*/ 855 h 871"/>
                    <a:gd name="T26" fmla="*/ 435 w 462"/>
                    <a:gd name="T27" fmla="*/ 855 h 871"/>
                    <a:gd name="T28" fmla="*/ 446 w 462"/>
                    <a:gd name="T29" fmla="*/ 844 h 871"/>
                    <a:gd name="T30" fmla="*/ 446 w 462"/>
                    <a:gd name="T31" fmla="*/ 27 h 871"/>
                    <a:gd name="T32" fmla="*/ 435 w 462"/>
                    <a:gd name="T33" fmla="*/ 16 h 871"/>
                    <a:gd name="T34" fmla="*/ 27 w 462"/>
                    <a:gd name="T35" fmla="*/ 16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2" h="871">
                      <a:moveTo>
                        <a:pt x="435" y="871"/>
                      </a:moveTo>
                      <a:cubicBezTo>
                        <a:pt x="27" y="871"/>
                        <a:pt x="27" y="871"/>
                        <a:pt x="27" y="871"/>
                      </a:cubicBezTo>
                      <a:cubicBezTo>
                        <a:pt x="12" y="871"/>
                        <a:pt x="0" y="859"/>
                        <a:pt x="0" y="844"/>
                      </a:cubicBezTo>
                      <a:cubicBezTo>
                        <a:pt x="0" y="27"/>
                        <a:pt x="0" y="27"/>
                        <a:pt x="0" y="27"/>
                      </a:cubicBezTo>
                      <a:cubicBezTo>
                        <a:pt x="0" y="12"/>
                        <a:pt x="12" y="0"/>
                        <a:pt x="27" y="0"/>
                      </a:cubicBezTo>
                      <a:cubicBezTo>
                        <a:pt x="435" y="0"/>
                        <a:pt x="435" y="0"/>
                        <a:pt x="435" y="0"/>
                      </a:cubicBezTo>
                      <a:cubicBezTo>
                        <a:pt x="450" y="0"/>
                        <a:pt x="462" y="12"/>
                        <a:pt x="462" y="27"/>
                      </a:cubicBezTo>
                      <a:cubicBezTo>
                        <a:pt x="462" y="844"/>
                        <a:pt x="462" y="844"/>
                        <a:pt x="462" y="844"/>
                      </a:cubicBezTo>
                      <a:cubicBezTo>
                        <a:pt x="462" y="859"/>
                        <a:pt x="450" y="871"/>
                        <a:pt x="435" y="871"/>
                      </a:cubicBezTo>
                      <a:close/>
                      <a:moveTo>
                        <a:pt x="27" y="16"/>
                      </a:moveTo>
                      <a:cubicBezTo>
                        <a:pt x="21" y="16"/>
                        <a:pt x="16" y="21"/>
                        <a:pt x="16" y="27"/>
                      </a:cubicBezTo>
                      <a:cubicBezTo>
                        <a:pt x="16" y="844"/>
                        <a:pt x="16" y="844"/>
                        <a:pt x="16" y="844"/>
                      </a:cubicBezTo>
                      <a:cubicBezTo>
                        <a:pt x="16" y="850"/>
                        <a:pt x="21" y="855"/>
                        <a:pt x="27" y="855"/>
                      </a:cubicBezTo>
                      <a:cubicBezTo>
                        <a:pt x="435" y="855"/>
                        <a:pt x="435" y="855"/>
                        <a:pt x="435" y="855"/>
                      </a:cubicBezTo>
                      <a:cubicBezTo>
                        <a:pt x="441" y="855"/>
                        <a:pt x="446" y="850"/>
                        <a:pt x="446" y="844"/>
                      </a:cubicBezTo>
                      <a:cubicBezTo>
                        <a:pt x="446" y="27"/>
                        <a:pt x="446" y="27"/>
                        <a:pt x="446" y="27"/>
                      </a:cubicBezTo>
                      <a:cubicBezTo>
                        <a:pt x="446" y="21"/>
                        <a:pt x="441" y="16"/>
                        <a:pt x="435" y="16"/>
                      </a:cubicBezTo>
                      <a:lnTo>
                        <a:pt x="27"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sp>
            <p:nvSpPr>
              <p:cNvPr id="11" name="Freeform 17"/>
              <p:cNvSpPr>
                <a:spLocks noEditPoints="1"/>
              </p:cNvSpPr>
              <p:nvPr/>
            </p:nvSpPr>
            <p:spPr bwMode="auto">
              <a:xfrm>
                <a:off x="8307539" y="2524002"/>
                <a:ext cx="509588" cy="333375"/>
              </a:xfrm>
              <a:custGeom>
                <a:avLst/>
                <a:gdLst>
                  <a:gd name="T0" fmla="*/ 229 w 292"/>
                  <a:gd name="T1" fmla="*/ 192 h 192"/>
                  <a:gd name="T2" fmla="*/ 61 w 292"/>
                  <a:gd name="T3" fmla="*/ 192 h 192"/>
                  <a:gd name="T4" fmla="*/ 0 w 292"/>
                  <a:gd name="T5" fmla="*/ 134 h 192"/>
                  <a:gd name="T6" fmla="*/ 43 w 292"/>
                  <a:gd name="T7" fmla="*/ 78 h 192"/>
                  <a:gd name="T8" fmla="*/ 80 w 292"/>
                  <a:gd name="T9" fmla="*/ 14 h 192"/>
                  <a:gd name="T10" fmla="*/ 129 w 292"/>
                  <a:gd name="T11" fmla="*/ 0 h 192"/>
                  <a:gd name="T12" fmla="*/ 194 w 292"/>
                  <a:gd name="T13" fmla="*/ 30 h 192"/>
                  <a:gd name="T14" fmla="*/ 211 w 292"/>
                  <a:gd name="T15" fmla="*/ 28 h 192"/>
                  <a:gd name="T16" fmla="*/ 241 w 292"/>
                  <a:gd name="T17" fmla="*/ 35 h 192"/>
                  <a:gd name="T18" fmla="*/ 241 w 292"/>
                  <a:gd name="T19" fmla="*/ 36 h 192"/>
                  <a:gd name="T20" fmla="*/ 265 w 292"/>
                  <a:gd name="T21" fmla="*/ 73 h 192"/>
                  <a:gd name="T22" fmla="*/ 292 w 292"/>
                  <a:gd name="T23" fmla="*/ 126 h 192"/>
                  <a:gd name="T24" fmla="*/ 229 w 292"/>
                  <a:gd name="T25" fmla="*/ 192 h 192"/>
                  <a:gd name="T26" fmla="*/ 129 w 292"/>
                  <a:gd name="T27" fmla="*/ 20 h 192"/>
                  <a:gd name="T28" fmla="*/ 91 w 292"/>
                  <a:gd name="T29" fmla="*/ 31 h 192"/>
                  <a:gd name="T30" fmla="*/ 63 w 292"/>
                  <a:gd name="T31" fmla="*/ 83 h 192"/>
                  <a:gd name="T32" fmla="*/ 63 w 292"/>
                  <a:gd name="T33" fmla="*/ 95 h 192"/>
                  <a:gd name="T34" fmla="*/ 54 w 292"/>
                  <a:gd name="T35" fmla="*/ 96 h 192"/>
                  <a:gd name="T36" fmla="*/ 20 w 292"/>
                  <a:gd name="T37" fmla="*/ 134 h 192"/>
                  <a:gd name="T38" fmla="*/ 61 w 292"/>
                  <a:gd name="T39" fmla="*/ 172 h 192"/>
                  <a:gd name="T40" fmla="*/ 229 w 292"/>
                  <a:gd name="T41" fmla="*/ 172 h 192"/>
                  <a:gd name="T42" fmla="*/ 272 w 292"/>
                  <a:gd name="T43" fmla="*/ 126 h 192"/>
                  <a:gd name="T44" fmla="*/ 250 w 292"/>
                  <a:gd name="T45" fmla="*/ 88 h 192"/>
                  <a:gd name="T46" fmla="*/ 245 w 292"/>
                  <a:gd name="T47" fmla="*/ 85 h 192"/>
                  <a:gd name="T48" fmla="*/ 245 w 292"/>
                  <a:gd name="T49" fmla="*/ 79 h 192"/>
                  <a:gd name="T50" fmla="*/ 230 w 292"/>
                  <a:gd name="T51" fmla="*/ 52 h 192"/>
                  <a:gd name="T52" fmla="*/ 211 w 292"/>
                  <a:gd name="T53" fmla="*/ 48 h 192"/>
                  <a:gd name="T54" fmla="*/ 196 w 292"/>
                  <a:gd name="T55" fmla="*/ 51 h 192"/>
                  <a:gd name="T56" fmla="*/ 187 w 292"/>
                  <a:gd name="T57" fmla="*/ 56 h 192"/>
                  <a:gd name="T58" fmla="*/ 182 w 292"/>
                  <a:gd name="T59" fmla="*/ 48 h 192"/>
                  <a:gd name="T60" fmla="*/ 129 w 292"/>
                  <a:gd name="T61" fmla="*/ 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192">
                    <a:moveTo>
                      <a:pt x="229" y="192"/>
                    </a:moveTo>
                    <a:cubicBezTo>
                      <a:pt x="61" y="192"/>
                      <a:pt x="61" y="192"/>
                      <a:pt x="61" y="192"/>
                    </a:cubicBezTo>
                    <a:cubicBezTo>
                      <a:pt x="27" y="192"/>
                      <a:pt x="0" y="167"/>
                      <a:pt x="0" y="134"/>
                    </a:cubicBezTo>
                    <a:cubicBezTo>
                      <a:pt x="0" y="107"/>
                      <a:pt x="21" y="85"/>
                      <a:pt x="43" y="78"/>
                    </a:cubicBezTo>
                    <a:cubicBezTo>
                      <a:pt x="45" y="53"/>
                      <a:pt x="59" y="28"/>
                      <a:pt x="80" y="14"/>
                    </a:cubicBezTo>
                    <a:cubicBezTo>
                      <a:pt x="97" y="5"/>
                      <a:pt x="113" y="0"/>
                      <a:pt x="129" y="0"/>
                    </a:cubicBezTo>
                    <a:cubicBezTo>
                      <a:pt x="154" y="0"/>
                      <a:pt x="178" y="11"/>
                      <a:pt x="194" y="30"/>
                    </a:cubicBezTo>
                    <a:cubicBezTo>
                      <a:pt x="200" y="28"/>
                      <a:pt x="207" y="28"/>
                      <a:pt x="211" y="28"/>
                    </a:cubicBezTo>
                    <a:cubicBezTo>
                      <a:pt x="222" y="28"/>
                      <a:pt x="232" y="30"/>
                      <a:pt x="241" y="35"/>
                    </a:cubicBezTo>
                    <a:cubicBezTo>
                      <a:pt x="241" y="36"/>
                      <a:pt x="241" y="36"/>
                      <a:pt x="241" y="36"/>
                    </a:cubicBezTo>
                    <a:cubicBezTo>
                      <a:pt x="255" y="44"/>
                      <a:pt x="263" y="58"/>
                      <a:pt x="265" y="73"/>
                    </a:cubicBezTo>
                    <a:cubicBezTo>
                      <a:pt x="282" y="86"/>
                      <a:pt x="292" y="105"/>
                      <a:pt x="292" y="126"/>
                    </a:cubicBezTo>
                    <a:cubicBezTo>
                      <a:pt x="292" y="162"/>
                      <a:pt x="263" y="192"/>
                      <a:pt x="229" y="192"/>
                    </a:cubicBezTo>
                    <a:close/>
                    <a:moveTo>
                      <a:pt x="129" y="20"/>
                    </a:moveTo>
                    <a:cubicBezTo>
                      <a:pt x="116" y="20"/>
                      <a:pt x="104" y="24"/>
                      <a:pt x="91" y="31"/>
                    </a:cubicBezTo>
                    <a:cubicBezTo>
                      <a:pt x="74" y="42"/>
                      <a:pt x="63" y="62"/>
                      <a:pt x="63" y="83"/>
                    </a:cubicBezTo>
                    <a:cubicBezTo>
                      <a:pt x="63" y="95"/>
                      <a:pt x="63" y="95"/>
                      <a:pt x="63" y="95"/>
                    </a:cubicBezTo>
                    <a:cubicBezTo>
                      <a:pt x="54" y="96"/>
                      <a:pt x="54" y="96"/>
                      <a:pt x="54" y="96"/>
                    </a:cubicBezTo>
                    <a:cubicBezTo>
                      <a:pt x="38" y="98"/>
                      <a:pt x="20" y="114"/>
                      <a:pt x="20" y="134"/>
                    </a:cubicBezTo>
                    <a:cubicBezTo>
                      <a:pt x="20" y="155"/>
                      <a:pt x="38" y="172"/>
                      <a:pt x="61" y="172"/>
                    </a:cubicBezTo>
                    <a:cubicBezTo>
                      <a:pt x="229" y="172"/>
                      <a:pt x="229" y="172"/>
                      <a:pt x="229" y="172"/>
                    </a:cubicBezTo>
                    <a:cubicBezTo>
                      <a:pt x="252" y="172"/>
                      <a:pt x="272" y="151"/>
                      <a:pt x="272" y="126"/>
                    </a:cubicBezTo>
                    <a:cubicBezTo>
                      <a:pt x="272" y="110"/>
                      <a:pt x="264" y="96"/>
                      <a:pt x="250" y="88"/>
                    </a:cubicBezTo>
                    <a:cubicBezTo>
                      <a:pt x="245" y="85"/>
                      <a:pt x="245" y="85"/>
                      <a:pt x="245" y="85"/>
                    </a:cubicBezTo>
                    <a:cubicBezTo>
                      <a:pt x="245" y="79"/>
                      <a:pt x="245" y="79"/>
                      <a:pt x="245" y="79"/>
                    </a:cubicBezTo>
                    <a:cubicBezTo>
                      <a:pt x="245" y="68"/>
                      <a:pt x="240" y="59"/>
                      <a:pt x="230" y="52"/>
                    </a:cubicBezTo>
                    <a:cubicBezTo>
                      <a:pt x="225" y="49"/>
                      <a:pt x="218" y="48"/>
                      <a:pt x="211" y="48"/>
                    </a:cubicBezTo>
                    <a:cubicBezTo>
                      <a:pt x="205" y="48"/>
                      <a:pt x="200" y="49"/>
                      <a:pt x="196" y="51"/>
                    </a:cubicBezTo>
                    <a:cubicBezTo>
                      <a:pt x="187" y="56"/>
                      <a:pt x="187" y="56"/>
                      <a:pt x="187" y="56"/>
                    </a:cubicBezTo>
                    <a:cubicBezTo>
                      <a:pt x="182" y="48"/>
                      <a:pt x="182" y="48"/>
                      <a:pt x="182" y="48"/>
                    </a:cubicBezTo>
                    <a:cubicBezTo>
                      <a:pt x="171" y="31"/>
                      <a:pt x="151" y="20"/>
                      <a:pt x="129" y="20"/>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nvGrpSpPr>
              <p:cNvPr id="12" name="Group 20"/>
              <p:cNvGrpSpPr>
                <a:grpSpLocks noChangeAspect="1"/>
              </p:cNvGrpSpPr>
              <p:nvPr/>
            </p:nvGrpSpPr>
            <p:grpSpPr bwMode="auto">
              <a:xfrm>
                <a:off x="3097365" y="1995365"/>
                <a:ext cx="2105025" cy="1449388"/>
                <a:chOff x="1478" y="1418"/>
                <a:chExt cx="1326" cy="913"/>
              </a:xfrm>
            </p:grpSpPr>
            <p:sp>
              <p:nvSpPr>
                <p:cNvPr id="14" name="Freeform 21"/>
                <p:cNvSpPr>
                  <a:spLocks noEditPoints="1"/>
                </p:cNvSpPr>
                <p:nvPr/>
              </p:nvSpPr>
              <p:spPr bwMode="auto">
                <a:xfrm>
                  <a:off x="1478" y="1418"/>
                  <a:ext cx="1326" cy="913"/>
                </a:xfrm>
                <a:custGeom>
                  <a:avLst/>
                  <a:gdLst>
                    <a:gd name="T0" fmla="*/ 1147 w 1209"/>
                    <a:gd name="T1" fmla="*/ 832 h 832"/>
                    <a:gd name="T2" fmla="*/ 58 w 1209"/>
                    <a:gd name="T3" fmla="*/ 832 h 832"/>
                    <a:gd name="T4" fmla="*/ 0 w 1209"/>
                    <a:gd name="T5" fmla="*/ 775 h 832"/>
                    <a:gd name="T6" fmla="*/ 0 w 1209"/>
                    <a:gd name="T7" fmla="*/ 58 h 832"/>
                    <a:gd name="T8" fmla="*/ 58 w 1209"/>
                    <a:gd name="T9" fmla="*/ 0 h 832"/>
                    <a:gd name="T10" fmla="*/ 1151 w 1209"/>
                    <a:gd name="T11" fmla="*/ 0 h 832"/>
                    <a:gd name="T12" fmla="*/ 1209 w 1209"/>
                    <a:gd name="T13" fmla="*/ 58 h 832"/>
                    <a:gd name="T14" fmla="*/ 1205 w 1209"/>
                    <a:gd name="T15" fmla="*/ 775 h 832"/>
                    <a:gd name="T16" fmla="*/ 1147 w 1209"/>
                    <a:gd name="T17" fmla="*/ 832 h 832"/>
                    <a:gd name="T18" fmla="*/ 58 w 1209"/>
                    <a:gd name="T19" fmla="*/ 16 h 832"/>
                    <a:gd name="T20" fmla="*/ 16 w 1209"/>
                    <a:gd name="T21" fmla="*/ 58 h 832"/>
                    <a:gd name="T22" fmla="*/ 16 w 1209"/>
                    <a:gd name="T23" fmla="*/ 775 h 832"/>
                    <a:gd name="T24" fmla="*/ 58 w 1209"/>
                    <a:gd name="T25" fmla="*/ 816 h 832"/>
                    <a:gd name="T26" fmla="*/ 1147 w 1209"/>
                    <a:gd name="T27" fmla="*/ 816 h 832"/>
                    <a:gd name="T28" fmla="*/ 1189 w 1209"/>
                    <a:gd name="T29" fmla="*/ 775 h 832"/>
                    <a:gd name="T30" fmla="*/ 1189 w 1209"/>
                    <a:gd name="T31" fmla="*/ 775 h 832"/>
                    <a:gd name="T32" fmla="*/ 1193 w 1209"/>
                    <a:gd name="T33" fmla="*/ 58 h 832"/>
                    <a:gd name="T34" fmla="*/ 1151 w 1209"/>
                    <a:gd name="T35" fmla="*/ 16 h 832"/>
                    <a:gd name="T36" fmla="*/ 58 w 1209"/>
                    <a:gd name="T37" fmla="*/ 16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9" h="832">
                      <a:moveTo>
                        <a:pt x="1147" y="832"/>
                      </a:moveTo>
                      <a:cubicBezTo>
                        <a:pt x="58" y="832"/>
                        <a:pt x="58" y="832"/>
                        <a:pt x="58" y="832"/>
                      </a:cubicBezTo>
                      <a:cubicBezTo>
                        <a:pt x="26" y="832"/>
                        <a:pt x="0" y="806"/>
                        <a:pt x="0" y="775"/>
                      </a:cubicBezTo>
                      <a:cubicBezTo>
                        <a:pt x="0" y="58"/>
                        <a:pt x="0" y="58"/>
                        <a:pt x="0" y="58"/>
                      </a:cubicBezTo>
                      <a:cubicBezTo>
                        <a:pt x="0" y="26"/>
                        <a:pt x="26" y="0"/>
                        <a:pt x="58" y="0"/>
                      </a:cubicBezTo>
                      <a:cubicBezTo>
                        <a:pt x="1151" y="0"/>
                        <a:pt x="1151" y="0"/>
                        <a:pt x="1151" y="0"/>
                      </a:cubicBezTo>
                      <a:cubicBezTo>
                        <a:pt x="1183" y="0"/>
                        <a:pt x="1209" y="26"/>
                        <a:pt x="1209" y="58"/>
                      </a:cubicBezTo>
                      <a:cubicBezTo>
                        <a:pt x="1205" y="775"/>
                        <a:pt x="1205" y="775"/>
                        <a:pt x="1205" y="775"/>
                      </a:cubicBezTo>
                      <a:cubicBezTo>
                        <a:pt x="1205" y="806"/>
                        <a:pt x="1179" y="832"/>
                        <a:pt x="1147" y="832"/>
                      </a:cubicBezTo>
                      <a:close/>
                      <a:moveTo>
                        <a:pt x="58" y="16"/>
                      </a:moveTo>
                      <a:cubicBezTo>
                        <a:pt x="35" y="16"/>
                        <a:pt x="16" y="35"/>
                        <a:pt x="16" y="58"/>
                      </a:cubicBezTo>
                      <a:cubicBezTo>
                        <a:pt x="16" y="775"/>
                        <a:pt x="16" y="775"/>
                        <a:pt x="16" y="775"/>
                      </a:cubicBezTo>
                      <a:cubicBezTo>
                        <a:pt x="16" y="798"/>
                        <a:pt x="35" y="816"/>
                        <a:pt x="58" y="816"/>
                      </a:cubicBezTo>
                      <a:cubicBezTo>
                        <a:pt x="1147" y="816"/>
                        <a:pt x="1147" y="816"/>
                        <a:pt x="1147" y="816"/>
                      </a:cubicBezTo>
                      <a:cubicBezTo>
                        <a:pt x="1170" y="816"/>
                        <a:pt x="1189" y="798"/>
                        <a:pt x="1189" y="775"/>
                      </a:cubicBezTo>
                      <a:cubicBezTo>
                        <a:pt x="1189" y="775"/>
                        <a:pt x="1189" y="775"/>
                        <a:pt x="1189" y="775"/>
                      </a:cubicBezTo>
                      <a:cubicBezTo>
                        <a:pt x="1193" y="58"/>
                        <a:pt x="1193" y="58"/>
                        <a:pt x="1193" y="58"/>
                      </a:cubicBezTo>
                      <a:cubicBezTo>
                        <a:pt x="1193" y="35"/>
                        <a:pt x="1174" y="16"/>
                        <a:pt x="1151" y="16"/>
                      </a:cubicBezTo>
                      <a:lnTo>
                        <a:pt x="58"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15" name="Freeform 22"/>
                <p:cNvSpPr>
                  <a:spLocks noEditPoints="1"/>
                </p:cNvSpPr>
                <p:nvPr/>
              </p:nvSpPr>
              <p:spPr bwMode="auto">
                <a:xfrm>
                  <a:off x="1613" y="1491"/>
                  <a:ext cx="1117" cy="766"/>
                </a:xfrm>
                <a:custGeom>
                  <a:avLst/>
                  <a:gdLst>
                    <a:gd name="T0" fmla="*/ 1113 w 1117"/>
                    <a:gd name="T1" fmla="*/ 766 h 766"/>
                    <a:gd name="T2" fmla="*/ 0 w 1117"/>
                    <a:gd name="T3" fmla="*/ 766 h 766"/>
                    <a:gd name="T4" fmla="*/ 0 w 1117"/>
                    <a:gd name="T5" fmla="*/ 0 h 766"/>
                    <a:gd name="T6" fmla="*/ 1117 w 1117"/>
                    <a:gd name="T7" fmla="*/ 0 h 766"/>
                    <a:gd name="T8" fmla="*/ 1113 w 1117"/>
                    <a:gd name="T9" fmla="*/ 766 h 766"/>
                    <a:gd name="T10" fmla="*/ 17 w 1117"/>
                    <a:gd name="T11" fmla="*/ 749 h 766"/>
                    <a:gd name="T12" fmla="*/ 1096 w 1117"/>
                    <a:gd name="T13" fmla="*/ 749 h 766"/>
                    <a:gd name="T14" fmla="*/ 1100 w 1117"/>
                    <a:gd name="T15" fmla="*/ 18 h 766"/>
                    <a:gd name="T16" fmla="*/ 17 w 1117"/>
                    <a:gd name="T17" fmla="*/ 18 h 766"/>
                    <a:gd name="T18" fmla="*/ 17 w 1117"/>
                    <a:gd name="T19" fmla="*/ 749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7" h="766">
                      <a:moveTo>
                        <a:pt x="1113" y="766"/>
                      </a:moveTo>
                      <a:lnTo>
                        <a:pt x="0" y="766"/>
                      </a:lnTo>
                      <a:lnTo>
                        <a:pt x="0" y="0"/>
                      </a:lnTo>
                      <a:lnTo>
                        <a:pt x="1117" y="0"/>
                      </a:lnTo>
                      <a:lnTo>
                        <a:pt x="1113" y="766"/>
                      </a:lnTo>
                      <a:close/>
                      <a:moveTo>
                        <a:pt x="17" y="749"/>
                      </a:moveTo>
                      <a:lnTo>
                        <a:pt x="1096" y="749"/>
                      </a:lnTo>
                      <a:lnTo>
                        <a:pt x="1100" y="18"/>
                      </a:lnTo>
                      <a:lnTo>
                        <a:pt x="17" y="18"/>
                      </a:lnTo>
                      <a:lnTo>
                        <a:pt x="17" y="7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16" name="Oval 23"/>
                <p:cNvSpPr>
                  <a:spLocks noChangeArrowheads="1"/>
                </p:cNvSpPr>
                <p:nvPr/>
              </p:nvSpPr>
              <p:spPr bwMode="auto">
                <a:xfrm>
                  <a:off x="1525" y="1847"/>
                  <a:ext cx="56" cy="5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sp>
            <p:nvSpPr>
              <p:cNvPr id="13" name="Freeform 24"/>
              <p:cNvSpPr>
                <a:spLocks noEditPoints="1"/>
              </p:cNvSpPr>
              <p:nvPr/>
            </p:nvSpPr>
            <p:spPr bwMode="auto">
              <a:xfrm>
                <a:off x="3746653" y="2428753"/>
                <a:ext cx="898525" cy="581025"/>
              </a:xfrm>
              <a:custGeom>
                <a:avLst/>
                <a:gdLst>
                  <a:gd name="T0" fmla="*/ 411 w 516"/>
                  <a:gd name="T1" fmla="*/ 333 h 333"/>
                  <a:gd name="T2" fmla="*/ 102 w 516"/>
                  <a:gd name="T3" fmla="*/ 333 h 333"/>
                  <a:gd name="T4" fmla="*/ 0 w 516"/>
                  <a:gd name="T5" fmla="*/ 236 h 333"/>
                  <a:gd name="T6" fmla="*/ 79 w 516"/>
                  <a:gd name="T7" fmla="*/ 142 h 333"/>
                  <a:gd name="T8" fmla="*/ 79 w 516"/>
                  <a:gd name="T9" fmla="*/ 142 h 333"/>
                  <a:gd name="T10" fmla="*/ 147 w 516"/>
                  <a:gd name="T11" fmla="*/ 25 h 333"/>
                  <a:gd name="T12" fmla="*/ 230 w 516"/>
                  <a:gd name="T13" fmla="*/ 0 h 333"/>
                  <a:gd name="T14" fmla="*/ 343 w 516"/>
                  <a:gd name="T15" fmla="*/ 58 h 333"/>
                  <a:gd name="T16" fmla="*/ 382 w 516"/>
                  <a:gd name="T17" fmla="*/ 51 h 333"/>
                  <a:gd name="T18" fmla="*/ 427 w 516"/>
                  <a:gd name="T19" fmla="*/ 64 h 333"/>
                  <a:gd name="T20" fmla="*/ 428 w 516"/>
                  <a:gd name="T21" fmla="*/ 64 h 333"/>
                  <a:gd name="T22" fmla="*/ 466 w 516"/>
                  <a:gd name="T23" fmla="*/ 131 h 333"/>
                  <a:gd name="T24" fmla="*/ 516 w 516"/>
                  <a:gd name="T25" fmla="*/ 222 h 333"/>
                  <a:gd name="T26" fmla="*/ 411 w 516"/>
                  <a:gd name="T27" fmla="*/ 333 h 333"/>
                  <a:gd name="T28" fmla="*/ 230 w 516"/>
                  <a:gd name="T29" fmla="*/ 16 h 333"/>
                  <a:gd name="T30" fmla="*/ 155 w 516"/>
                  <a:gd name="T31" fmla="*/ 39 h 333"/>
                  <a:gd name="T32" fmla="*/ 95 w 516"/>
                  <a:gd name="T33" fmla="*/ 142 h 333"/>
                  <a:gd name="T34" fmla="*/ 95 w 516"/>
                  <a:gd name="T35" fmla="*/ 156 h 333"/>
                  <a:gd name="T36" fmla="*/ 88 w 516"/>
                  <a:gd name="T37" fmla="*/ 157 h 333"/>
                  <a:gd name="T38" fmla="*/ 16 w 516"/>
                  <a:gd name="T39" fmla="*/ 236 h 333"/>
                  <a:gd name="T40" fmla="*/ 102 w 516"/>
                  <a:gd name="T41" fmla="*/ 317 h 333"/>
                  <a:gd name="T42" fmla="*/ 411 w 516"/>
                  <a:gd name="T43" fmla="*/ 317 h 333"/>
                  <a:gd name="T44" fmla="*/ 500 w 516"/>
                  <a:gd name="T45" fmla="*/ 222 h 333"/>
                  <a:gd name="T46" fmla="*/ 454 w 516"/>
                  <a:gd name="T47" fmla="*/ 142 h 333"/>
                  <a:gd name="T48" fmla="*/ 450 w 516"/>
                  <a:gd name="T49" fmla="*/ 140 h 333"/>
                  <a:gd name="T50" fmla="*/ 450 w 516"/>
                  <a:gd name="T51" fmla="*/ 135 h 333"/>
                  <a:gd name="T52" fmla="*/ 419 w 516"/>
                  <a:gd name="T53" fmla="*/ 77 h 333"/>
                  <a:gd name="T54" fmla="*/ 382 w 516"/>
                  <a:gd name="T55" fmla="*/ 67 h 333"/>
                  <a:gd name="T56" fmla="*/ 344 w 516"/>
                  <a:gd name="T57" fmla="*/ 75 h 333"/>
                  <a:gd name="T58" fmla="*/ 337 w 516"/>
                  <a:gd name="T59" fmla="*/ 79 h 333"/>
                  <a:gd name="T60" fmla="*/ 333 w 516"/>
                  <a:gd name="T61" fmla="*/ 73 h 333"/>
                  <a:gd name="T62" fmla="*/ 230 w 516"/>
                  <a:gd name="T63" fmla="*/ 1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6" h="333">
                    <a:moveTo>
                      <a:pt x="411" y="333"/>
                    </a:moveTo>
                    <a:cubicBezTo>
                      <a:pt x="102" y="333"/>
                      <a:pt x="102" y="333"/>
                      <a:pt x="102" y="333"/>
                    </a:cubicBezTo>
                    <a:cubicBezTo>
                      <a:pt x="45" y="333"/>
                      <a:pt x="0" y="291"/>
                      <a:pt x="0" y="236"/>
                    </a:cubicBezTo>
                    <a:cubicBezTo>
                      <a:pt x="0" y="188"/>
                      <a:pt x="40" y="151"/>
                      <a:pt x="79" y="142"/>
                    </a:cubicBezTo>
                    <a:cubicBezTo>
                      <a:pt x="79" y="142"/>
                      <a:pt x="79" y="142"/>
                      <a:pt x="79" y="142"/>
                    </a:cubicBezTo>
                    <a:cubicBezTo>
                      <a:pt x="79" y="97"/>
                      <a:pt x="105" y="52"/>
                      <a:pt x="147" y="25"/>
                    </a:cubicBezTo>
                    <a:cubicBezTo>
                      <a:pt x="175" y="9"/>
                      <a:pt x="203" y="0"/>
                      <a:pt x="230" y="0"/>
                    </a:cubicBezTo>
                    <a:cubicBezTo>
                      <a:pt x="276" y="0"/>
                      <a:pt x="316" y="21"/>
                      <a:pt x="343" y="58"/>
                    </a:cubicBezTo>
                    <a:cubicBezTo>
                      <a:pt x="355" y="53"/>
                      <a:pt x="371" y="51"/>
                      <a:pt x="382" y="51"/>
                    </a:cubicBezTo>
                    <a:cubicBezTo>
                      <a:pt x="398" y="51"/>
                      <a:pt x="412" y="55"/>
                      <a:pt x="427" y="64"/>
                    </a:cubicBezTo>
                    <a:cubicBezTo>
                      <a:pt x="428" y="64"/>
                      <a:pt x="428" y="64"/>
                      <a:pt x="428" y="64"/>
                    </a:cubicBezTo>
                    <a:cubicBezTo>
                      <a:pt x="451" y="79"/>
                      <a:pt x="465" y="104"/>
                      <a:pt x="466" y="131"/>
                    </a:cubicBezTo>
                    <a:cubicBezTo>
                      <a:pt x="498" y="151"/>
                      <a:pt x="516" y="185"/>
                      <a:pt x="516" y="222"/>
                    </a:cubicBezTo>
                    <a:cubicBezTo>
                      <a:pt x="516" y="282"/>
                      <a:pt x="468" y="333"/>
                      <a:pt x="411" y="333"/>
                    </a:cubicBezTo>
                    <a:close/>
                    <a:moveTo>
                      <a:pt x="230" y="16"/>
                    </a:moveTo>
                    <a:cubicBezTo>
                      <a:pt x="206" y="16"/>
                      <a:pt x="180" y="24"/>
                      <a:pt x="155" y="39"/>
                    </a:cubicBezTo>
                    <a:cubicBezTo>
                      <a:pt x="119" y="62"/>
                      <a:pt x="95" y="103"/>
                      <a:pt x="95" y="142"/>
                    </a:cubicBezTo>
                    <a:cubicBezTo>
                      <a:pt x="95" y="156"/>
                      <a:pt x="95" y="156"/>
                      <a:pt x="95" y="156"/>
                    </a:cubicBezTo>
                    <a:cubicBezTo>
                      <a:pt x="88" y="157"/>
                      <a:pt x="88" y="157"/>
                      <a:pt x="88" y="157"/>
                    </a:cubicBezTo>
                    <a:cubicBezTo>
                      <a:pt x="54" y="161"/>
                      <a:pt x="16" y="195"/>
                      <a:pt x="16" y="236"/>
                    </a:cubicBezTo>
                    <a:cubicBezTo>
                      <a:pt x="16" y="282"/>
                      <a:pt x="54" y="317"/>
                      <a:pt x="102" y="317"/>
                    </a:cubicBezTo>
                    <a:cubicBezTo>
                      <a:pt x="411" y="317"/>
                      <a:pt x="411" y="317"/>
                      <a:pt x="411" y="317"/>
                    </a:cubicBezTo>
                    <a:cubicBezTo>
                      <a:pt x="459" y="317"/>
                      <a:pt x="500" y="274"/>
                      <a:pt x="500" y="222"/>
                    </a:cubicBezTo>
                    <a:cubicBezTo>
                      <a:pt x="500" y="189"/>
                      <a:pt x="483" y="160"/>
                      <a:pt x="454" y="142"/>
                    </a:cubicBezTo>
                    <a:cubicBezTo>
                      <a:pt x="450" y="140"/>
                      <a:pt x="450" y="140"/>
                      <a:pt x="450" y="140"/>
                    </a:cubicBezTo>
                    <a:cubicBezTo>
                      <a:pt x="450" y="135"/>
                      <a:pt x="450" y="135"/>
                      <a:pt x="450" y="135"/>
                    </a:cubicBezTo>
                    <a:cubicBezTo>
                      <a:pt x="450" y="112"/>
                      <a:pt x="439" y="91"/>
                      <a:pt x="419" y="77"/>
                    </a:cubicBezTo>
                    <a:cubicBezTo>
                      <a:pt x="406" y="70"/>
                      <a:pt x="395" y="67"/>
                      <a:pt x="382" y="67"/>
                    </a:cubicBezTo>
                    <a:cubicBezTo>
                      <a:pt x="371" y="67"/>
                      <a:pt x="354" y="69"/>
                      <a:pt x="344" y="75"/>
                    </a:cubicBezTo>
                    <a:cubicBezTo>
                      <a:pt x="337" y="79"/>
                      <a:pt x="337" y="79"/>
                      <a:pt x="337" y="79"/>
                    </a:cubicBezTo>
                    <a:cubicBezTo>
                      <a:pt x="333" y="73"/>
                      <a:pt x="333" y="73"/>
                      <a:pt x="333" y="73"/>
                    </a:cubicBezTo>
                    <a:cubicBezTo>
                      <a:pt x="310" y="37"/>
                      <a:pt x="273" y="16"/>
                      <a:pt x="230" y="16"/>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7857" y="5883399"/>
            <a:ext cx="3115593" cy="1146051"/>
          </a:xfrm>
          <a:prstGeom prst="rect">
            <a:avLst/>
          </a:prstGeom>
        </p:spPr>
      </p:pic>
    </p:spTree>
    <p:extLst>
      <p:ext uri="{BB962C8B-B14F-4D97-AF65-F5344CB8AC3E}">
        <p14:creationId xmlns:p14="http://schemas.microsoft.com/office/powerpoint/2010/main" val="83993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 Center: Setup</a:t>
            </a:r>
          </a:p>
        </p:txBody>
      </p:sp>
      <p:sp>
        <p:nvSpPr>
          <p:cNvPr id="3" name="TextBox 2">
            <a:extLst>
              <a:ext uri="{FF2B5EF4-FFF2-40B4-BE49-F238E27FC236}">
                <a16:creationId xmlns:a16="http://schemas.microsoft.com/office/drawing/2014/main" id="{BEA7D3CB-2F76-48EB-A34D-AB532C06C842}"/>
              </a:ext>
            </a:extLst>
          </p:cNvPr>
          <p:cNvSpPr txBox="1"/>
          <p:nvPr/>
        </p:nvSpPr>
        <p:spPr>
          <a:xfrm>
            <a:off x="838200" y="1690688"/>
            <a:ext cx="8906006" cy="769441"/>
          </a:xfrm>
          <a:prstGeom prst="rect">
            <a:avLst/>
          </a:prstGeom>
          <a:noFill/>
        </p:spPr>
        <p:txBody>
          <a:bodyPr wrap="square" rtlCol="0">
            <a:spAutoFit/>
          </a:bodyPr>
          <a:lstStyle/>
          <a:p>
            <a:r>
              <a:rPr lang="en-US" sz="4400" dirty="0">
                <a:solidFill>
                  <a:schemeClr val="accent1"/>
                </a:solidFill>
              </a:rPr>
              <a:t>https://appcenter.ms/</a:t>
            </a:r>
          </a:p>
        </p:txBody>
      </p:sp>
    </p:spTree>
    <p:extLst>
      <p:ext uri="{BB962C8B-B14F-4D97-AF65-F5344CB8AC3E}">
        <p14:creationId xmlns:p14="http://schemas.microsoft.com/office/powerpoint/2010/main" val="403797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 Center: Build</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8146" y="2097422"/>
            <a:ext cx="1396701" cy="133952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4193" y="2106010"/>
            <a:ext cx="1315208" cy="1315208"/>
          </a:xfrm>
          <a:prstGeom prst="rect">
            <a:avLst/>
          </a:prstGeom>
        </p:spPr>
      </p:pic>
      <p:sp>
        <p:nvSpPr>
          <p:cNvPr id="10" name="Rectangle 9"/>
          <p:cNvSpPr/>
          <p:nvPr/>
        </p:nvSpPr>
        <p:spPr>
          <a:xfrm>
            <a:off x="1273870" y="3560115"/>
            <a:ext cx="3161074" cy="1327596"/>
          </a:xfrm>
          <a:prstGeom prst="rect">
            <a:avLst/>
          </a:prstGeom>
        </p:spPr>
        <p:txBody>
          <a:bodyPr wrap="square">
            <a:spAutoFit/>
          </a:bodyPr>
          <a:lstStyle/>
          <a:p>
            <a:pPr algn="ctr"/>
            <a:r>
              <a:rPr lang="en-US" sz="1765" b="1" dirty="0">
                <a:solidFill>
                  <a:srgbClr val="FFC000"/>
                </a:solidFill>
                <a:latin typeface="Segoe UI Semibold" charset="0"/>
                <a:ea typeface="Segoe UI Semibold" charset="0"/>
                <a:cs typeface="Segoe UI Semibold" charset="0"/>
              </a:rPr>
              <a:t>Build-on-push</a:t>
            </a:r>
          </a:p>
          <a:p>
            <a:pPr algn="ctr"/>
            <a:r>
              <a:rPr lang="en-US" sz="1568" dirty="0">
                <a:solidFill>
                  <a:prstClr val="black"/>
                </a:solidFill>
                <a:latin typeface="Segoe UI" charset="0"/>
                <a:ea typeface="Segoe UI" charset="0"/>
                <a:cs typeface="Segoe UI" charset="0"/>
              </a:rPr>
              <a:t>With just a few steps automatically build apps with every commit, and generate packages to test and distribute</a:t>
            </a:r>
          </a:p>
        </p:txBody>
      </p:sp>
      <p:sp>
        <p:nvSpPr>
          <p:cNvPr id="12" name="Rectangle 11"/>
          <p:cNvSpPr/>
          <p:nvPr/>
        </p:nvSpPr>
        <p:spPr>
          <a:xfrm>
            <a:off x="7784443" y="3575846"/>
            <a:ext cx="3004110" cy="1086215"/>
          </a:xfrm>
          <a:prstGeom prst="rect">
            <a:avLst/>
          </a:prstGeom>
        </p:spPr>
        <p:txBody>
          <a:bodyPr wrap="square">
            <a:spAutoFit/>
          </a:bodyPr>
          <a:lstStyle/>
          <a:p>
            <a:pPr algn="ctr"/>
            <a:r>
              <a:rPr lang="en-US" sz="1765" b="1">
                <a:solidFill>
                  <a:srgbClr val="FFC000"/>
                </a:solidFill>
                <a:latin typeface="Segoe UI Semibold" charset="0"/>
                <a:ea typeface="Segoe UI Semibold" charset="0"/>
                <a:cs typeface="Segoe UI Semibold" charset="0"/>
              </a:rPr>
              <a:t>Build securely in the cloud</a:t>
            </a:r>
          </a:p>
          <a:p>
            <a:pPr algn="ctr"/>
            <a:r>
              <a:rPr lang="en-US" sz="1568">
                <a:solidFill>
                  <a:prstClr val="black"/>
                </a:solidFill>
                <a:latin typeface="Segoe UI" charset="0"/>
                <a:ea typeface="Segoe UI" charset="0"/>
                <a:cs typeface="Segoe UI" charset="0"/>
              </a:rPr>
              <a:t>Each build is run on a separate, clean virtual machine hosted on our secure cloud servers</a:t>
            </a:r>
          </a:p>
        </p:txBody>
      </p:sp>
      <p:sp>
        <p:nvSpPr>
          <p:cNvPr id="13" name="Rectangle 12"/>
          <p:cNvSpPr/>
          <p:nvPr/>
        </p:nvSpPr>
        <p:spPr>
          <a:xfrm>
            <a:off x="4665134" y="3560115"/>
            <a:ext cx="2773325" cy="1327596"/>
          </a:xfrm>
          <a:prstGeom prst="rect">
            <a:avLst/>
          </a:prstGeom>
        </p:spPr>
        <p:txBody>
          <a:bodyPr wrap="square">
            <a:spAutoFit/>
          </a:bodyPr>
          <a:lstStyle/>
          <a:p>
            <a:pPr algn="ctr"/>
            <a:r>
              <a:rPr lang="en-US" sz="1765" b="1">
                <a:solidFill>
                  <a:srgbClr val="FFC000"/>
                </a:solidFill>
                <a:latin typeface="Segoe UI Semibold" charset="0"/>
                <a:ea typeface="Segoe UI Semibold" charset="0"/>
                <a:cs typeface="Segoe UI Semibold" charset="0"/>
              </a:rPr>
              <a:t>Work with existing tools</a:t>
            </a:r>
          </a:p>
          <a:p>
            <a:pPr algn="ctr"/>
            <a:r>
              <a:rPr lang="en-US" sz="1568">
                <a:solidFill>
                  <a:prstClr val="black"/>
                </a:solidFill>
                <a:latin typeface="Segoe UI" charset="0"/>
                <a:ea typeface="Segoe UI" charset="0"/>
                <a:cs typeface="Segoe UI" charset="0"/>
              </a:rPr>
              <a:t>Connect existing repositories in GitHub, </a:t>
            </a:r>
            <a:r>
              <a:rPr lang="en-US" sz="1568" err="1">
                <a:solidFill>
                  <a:prstClr val="black"/>
                </a:solidFill>
                <a:latin typeface="Segoe UI" charset="0"/>
                <a:ea typeface="Segoe UI" charset="0"/>
                <a:cs typeface="Segoe UI" charset="0"/>
              </a:rPr>
              <a:t>Bitbucket</a:t>
            </a:r>
            <a:r>
              <a:rPr lang="en-US" sz="1568">
                <a:solidFill>
                  <a:prstClr val="black"/>
                </a:solidFill>
                <a:latin typeface="Segoe UI" charset="0"/>
                <a:ea typeface="Segoe UI" charset="0"/>
                <a:cs typeface="Segoe UI" charset="0"/>
              </a:rPr>
              <a:t>, and Visual Studio Team Services with just a few clicks</a:t>
            </a: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8628" y="2064981"/>
            <a:ext cx="1231557" cy="1458298"/>
          </a:xfrm>
          <a:prstGeom prst="rect">
            <a:avLst/>
          </a:prstGeom>
        </p:spPr>
      </p:pic>
    </p:spTree>
    <p:extLst>
      <p:ext uri="{BB962C8B-B14F-4D97-AF65-F5344CB8AC3E}">
        <p14:creationId xmlns:p14="http://schemas.microsoft.com/office/powerpoint/2010/main" val="435193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329" y="248584"/>
            <a:ext cx="10515600" cy="1325563"/>
          </a:xfrm>
        </p:spPr>
        <p:txBody>
          <a:bodyPr>
            <a:normAutofit/>
          </a:bodyPr>
          <a:lstStyle/>
          <a:p>
            <a:r>
              <a:rPr lang="en-US" sz="5400" dirty="0"/>
              <a:t>App Center: Distribute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3849" y="2079857"/>
            <a:ext cx="1308337" cy="137050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8653" y="2106189"/>
            <a:ext cx="1330773" cy="1276084"/>
          </a:xfrm>
          <a:prstGeom prst="rect">
            <a:avLst/>
          </a:prstGeom>
        </p:spPr>
      </p:pic>
      <p:sp>
        <p:nvSpPr>
          <p:cNvPr id="10" name="Rectangle 9"/>
          <p:cNvSpPr/>
          <p:nvPr/>
        </p:nvSpPr>
        <p:spPr>
          <a:xfrm>
            <a:off x="1713913" y="3560115"/>
            <a:ext cx="2768210" cy="1086215"/>
          </a:xfrm>
          <a:prstGeom prst="rect">
            <a:avLst/>
          </a:prstGeom>
        </p:spPr>
        <p:txBody>
          <a:bodyPr wrap="square">
            <a:spAutoFit/>
          </a:bodyPr>
          <a:lstStyle/>
          <a:p>
            <a:pPr algn="ctr"/>
            <a:r>
              <a:rPr lang="en-US" sz="1765" b="1" dirty="0">
                <a:solidFill>
                  <a:srgbClr val="0070C0"/>
                </a:solidFill>
                <a:latin typeface="Segoe UI Semibold" charset="0"/>
                <a:ea typeface="Segoe UI Semibold" charset="0"/>
                <a:cs typeface="Segoe UI Semibold" charset="0"/>
              </a:rPr>
              <a:t>Instantly distribute apps</a:t>
            </a:r>
          </a:p>
          <a:p>
            <a:pPr algn="ctr"/>
            <a:r>
              <a:rPr lang="en-US" sz="1568" dirty="0">
                <a:solidFill>
                  <a:prstClr val="black"/>
                </a:solidFill>
              </a:rPr>
              <a:t>Quickly get apps in the hands of your beta testers on multiple device platforms</a:t>
            </a:r>
            <a:endParaRPr lang="en-US" sz="1568" dirty="0">
              <a:solidFill>
                <a:prstClr val="black"/>
              </a:solidFill>
              <a:latin typeface="Segoe UI" charset="0"/>
              <a:ea typeface="Segoe UI" charset="0"/>
              <a:cs typeface="Segoe UI" charset="0"/>
            </a:endParaRPr>
          </a:p>
        </p:txBody>
      </p:sp>
      <p:sp>
        <p:nvSpPr>
          <p:cNvPr id="11" name="Rectangle 10"/>
          <p:cNvSpPr/>
          <p:nvPr/>
        </p:nvSpPr>
        <p:spPr>
          <a:xfrm>
            <a:off x="5013667" y="3560115"/>
            <a:ext cx="2360744" cy="1599150"/>
          </a:xfrm>
          <a:prstGeom prst="rect">
            <a:avLst/>
          </a:prstGeom>
        </p:spPr>
        <p:txBody>
          <a:bodyPr wrap="square">
            <a:spAutoFit/>
          </a:bodyPr>
          <a:lstStyle/>
          <a:p>
            <a:pPr algn="ctr"/>
            <a:r>
              <a:rPr lang="en-US" sz="1765" b="1" dirty="0">
                <a:solidFill>
                  <a:srgbClr val="0070C0"/>
                </a:solidFill>
                <a:latin typeface="Segoe UI Semibold" charset="0"/>
                <a:ea typeface="Segoe UI Semibold" charset="0"/>
                <a:cs typeface="Segoe UI Semibold" charset="0"/>
              </a:rPr>
              <a:t>Create targeted distribution groups</a:t>
            </a:r>
          </a:p>
          <a:p>
            <a:pPr algn="ctr"/>
            <a:r>
              <a:rPr lang="en-US" sz="1568" dirty="0">
                <a:solidFill>
                  <a:prstClr val="black"/>
                </a:solidFill>
              </a:rPr>
              <a:t>With categorized groups of users, send specific builds to specific groups and devices</a:t>
            </a:r>
            <a:endParaRPr lang="en-US" sz="1568" dirty="0">
              <a:solidFill>
                <a:prstClr val="black"/>
              </a:solidFill>
              <a:latin typeface="Segoe UI" charset="0"/>
              <a:ea typeface="Segoe UI" charset="0"/>
              <a:cs typeface="Segoe UI" charset="0"/>
            </a:endParaRPr>
          </a:p>
        </p:txBody>
      </p:sp>
      <p:sp>
        <p:nvSpPr>
          <p:cNvPr id="12" name="Rectangle 11"/>
          <p:cNvSpPr/>
          <p:nvPr/>
        </p:nvSpPr>
        <p:spPr>
          <a:xfrm>
            <a:off x="7771567" y="3560115"/>
            <a:ext cx="2578061" cy="1086215"/>
          </a:xfrm>
          <a:prstGeom prst="rect">
            <a:avLst/>
          </a:prstGeom>
        </p:spPr>
        <p:txBody>
          <a:bodyPr wrap="square">
            <a:spAutoFit/>
          </a:bodyPr>
          <a:lstStyle/>
          <a:p>
            <a:pPr algn="ctr"/>
            <a:r>
              <a:rPr lang="en-US" sz="1765" b="1" dirty="0">
                <a:solidFill>
                  <a:srgbClr val="0070C0"/>
                </a:solidFill>
                <a:latin typeface="Segoe UI Semibold" charset="0"/>
                <a:ea typeface="Segoe UI Semibold" charset="0"/>
                <a:cs typeface="Segoe UI Semibold" charset="0"/>
              </a:rPr>
              <a:t>Send in-app updates</a:t>
            </a:r>
          </a:p>
          <a:p>
            <a:pPr algn="ctr"/>
            <a:r>
              <a:rPr lang="en-US" sz="1568" dirty="0">
                <a:solidFill>
                  <a:prstClr val="black"/>
                </a:solidFill>
              </a:rPr>
              <a:t>Notify beta testers as soon as a new build is available, right inside the app</a:t>
            </a:r>
            <a:endParaRPr lang="en-US" sz="1568" dirty="0">
              <a:solidFill>
                <a:prstClr val="black"/>
              </a:solidFill>
              <a:latin typeface="Segoe UI" charset="0"/>
              <a:ea typeface="Segoe UI" charset="0"/>
              <a:cs typeface="Segoe UI" charset="0"/>
            </a:endParaRPr>
          </a:p>
        </p:txBody>
      </p:sp>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31868" y="2078562"/>
            <a:ext cx="657459" cy="1342657"/>
          </a:xfrm>
          <a:prstGeom prst="rect">
            <a:avLst/>
          </a:prstGeom>
        </p:spPr>
      </p:pic>
    </p:spTree>
    <p:extLst>
      <p:ext uri="{BB962C8B-B14F-4D97-AF65-F5344CB8AC3E}">
        <p14:creationId xmlns:p14="http://schemas.microsoft.com/office/powerpoint/2010/main" val="66221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App Center: Diagnostics</a:t>
            </a:r>
          </a:p>
        </p:txBody>
      </p:sp>
      <p:sp>
        <p:nvSpPr>
          <p:cNvPr id="7" name="Rectangle 6"/>
          <p:cNvSpPr/>
          <p:nvPr/>
        </p:nvSpPr>
        <p:spPr>
          <a:xfrm>
            <a:off x="3239711" y="3709519"/>
            <a:ext cx="2571961" cy="1327596"/>
          </a:xfrm>
          <a:prstGeom prst="rect">
            <a:avLst/>
          </a:prstGeom>
        </p:spPr>
        <p:txBody>
          <a:bodyPr wrap="square">
            <a:spAutoFit/>
          </a:bodyPr>
          <a:lstStyle/>
          <a:p>
            <a:pPr algn="ctr" defTabSz="914367"/>
            <a:r>
              <a:rPr lang="en-US" sz="1765" b="1">
                <a:solidFill>
                  <a:srgbClr val="5C2D91"/>
                </a:solidFill>
                <a:latin typeface="Segoe UI Semibold" charset="0"/>
                <a:ea typeface="Segoe UI Semibold" charset="0"/>
                <a:cs typeface="Segoe UI Semibold" charset="0"/>
              </a:rPr>
              <a:t>Get real-time insights</a:t>
            </a:r>
          </a:p>
          <a:p>
            <a:pPr algn="ctr" defTabSz="914367"/>
            <a:r>
              <a:rPr lang="en-US" sz="1568">
                <a:solidFill>
                  <a:srgbClr val="505050"/>
                </a:solidFill>
              </a:rPr>
              <a:t>Monitor your app health with real-time crash reports to diagnose and fix problems quickly</a:t>
            </a:r>
            <a:endParaRPr lang="en-US" sz="1568">
              <a:solidFill>
                <a:srgbClr val="505050"/>
              </a:solidFill>
              <a:ea typeface="Segoe UI" charset="0"/>
              <a:cs typeface="Segoe UI"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7595" y="2243209"/>
            <a:ext cx="1183174" cy="1183174"/>
          </a:xfrm>
          <a:prstGeom prst="rect">
            <a:avLst/>
          </a:prstGeom>
        </p:spPr>
      </p:pic>
      <p:sp>
        <p:nvSpPr>
          <p:cNvPr id="9" name="Shape 278"/>
          <p:cNvSpPr txBox="1"/>
          <p:nvPr/>
        </p:nvSpPr>
        <p:spPr>
          <a:xfrm>
            <a:off x="6062660" y="3709519"/>
            <a:ext cx="2933044" cy="1086215"/>
          </a:xfrm>
          <a:prstGeom prst="rect">
            <a:avLst/>
          </a:prstGeom>
          <a:noFill/>
          <a:ln>
            <a:noFill/>
          </a:ln>
        </p:spPr>
        <p:txBody>
          <a:bodyPr wrap="square" lIns="89642" tIns="44821" rIns="89628" bIns="44821" anchor="t" anchorCtr="0">
            <a:spAutoFit/>
          </a:bodyPr>
          <a:lstStyle/>
          <a:p>
            <a:pPr algn="ctr" defTabSz="914367"/>
            <a:r>
              <a:rPr lang="en-US" sz="1765" b="1">
                <a:solidFill>
                  <a:srgbClr val="5C2D91"/>
                </a:solidFill>
                <a:latin typeface="Segoe UI Semibold" charset="0"/>
                <a:ea typeface="Segoe UI Semibold" charset="0"/>
                <a:cs typeface="Segoe UI Semibold" charset="0"/>
              </a:rPr>
              <a:t>Do smart troubleshooting</a:t>
            </a:r>
          </a:p>
          <a:p>
            <a:pPr algn="ctr" defTabSz="914367"/>
            <a:r>
              <a:rPr lang="en-US" sz="1568">
                <a:solidFill>
                  <a:srgbClr val="505050"/>
                </a:solidFill>
              </a:rPr>
              <a:t>Crashes are grouped together by similarities to focus on the most critical groups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82447" y="2243209"/>
            <a:ext cx="1185735" cy="1178010"/>
          </a:xfrm>
          <a:prstGeom prst="rect">
            <a:avLst/>
          </a:prstGeom>
        </p:spPr>
      </p:pic>
      <p:sp>
        <p:nvSpPr>
          <p:cNvPr id="10" name="Shape 278"/>
          <p:cNvSpPr txBox="1"/>
          <p:nvPr/>
        </p:nvSpPr>
        <p:spPr>
          <a:xfrm>
            <a:off x="9054941" y="3709519"/>
            <a:ext cx="2838693" cy="1112647"/>
          </a:xfrm>
          <a:prstGeom prst="rect">
            <a:avLst/>
          </a:prstGeom>
          <a:noFill/>
          <a:ln>
            <a:noFill/>
          </a:ln>
        </p:spPr>
        <p:txBody>
          <a:bodyPr lIns="89642" tIns="44821" rIns="89628" bIns="44821" anchor="t" anchorCtr="0">
            <a:noAutofit/>
          </a:bodyPr>
          <a:lstStyle/>
          <a:p>
            <a:pPr algn="ctr" defTabSz="914367"/>
            <a:r>
              <a:rPr lang="en-US" sz="1765" b="1">
                <a:solidFill>
                  <a:srgbClr val="5C2D91"/>
                </a:solidFill>
                <a:latin typeface="Segoe UI Semibold" charset="0"/>
                <a:ea typeface="Segoe UI Semibold" charset="0"/>
                <a:cs typeface="Segoe UI Semibold" charset="0"/>
              </a:rPr>
              <a:t>Easily analyze data</a:t>
            </a:r>
          </a:p>
          <a:p>
            <a:pPr algn="ctr" defTabSz="914367"/>
            <a:r>
              <a:rPr lang="en-US" sz="1568">
                <a:solidFill>
                  <a:srgbClr val="505050"/>
                </a:solidFill>
              </a:rPr>
              <a:t>Get detailed, easy-to-read stack traces and logs to quickly understand issues</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1426" y="2142691"/>
            <a:ext cx="928534" cy="1302118"/>
          </a:xfrm>
          <a:prstGeom prst="rect">
            <a:avLst/>
          </a:prstGeom>
        </p:spPr>
      </p:pic>
      <p:sp>
        <p:nvSpPr>
          <p:cNvPr id="11" name="Rectangle 10"/>
          <p:cNvSpPr/>
          <p:nvPr/>
        </p:nvSpPr>
        <p:spPr>
          <a:xfrm>
            <a:off x="377443" y="3709519"/>
            <a:ext cx="2613582" cy="1086215"/>
          </a:xfrm>
          <a:prstGeom prst="rect">
            <a:avLst/>
          </a:prstGeom>
        </p:spPr>
        <p:txBody>
          <a:bodyPr wrap="square">
            <a:spAutoFit/>
          </a:bodyPr>
          <a:lstStyle/>
          <a:p>
            <a:pPr algn="ctr" defTabSz="914367"/>
            <a:r>
              <a:rPr lang="en-US" sz="1765" b="1">
                <a:solidFill>
                  <a:srgbClr val="5C2D91"/>
                </a:solidFill>
                <a:latin typeface="Segoe UI Semibold" charset="0"/>
                <a:ea typeface="Segoe UI Semibold" charset="0"/>
                <a:cs typeface="Segoe UI Semibold" charset="0"/>
              </a:rPr>
              <a:t>Ship consistent quality</a:t>
            </a:r>
          </a:p>
          <a:p>
            <a:pPr algn="ctr" defTabSz="914367"/>
            <a:r>
              <a:rPr lang="en-US" sz="1568">
                <a:solidFill>
                  <a:srgbClr val="505050"/>
                </a:solidFill>
              </a:rPr>
              <a:t>Diagnose crashes fast for maximum uptime and maintain high quality</a:t>
            </a:r>
            <a:endParaRPr lang="en-US" sz="1568">
              <a:solidFill>
                <a:srgbClr val="505050"/>
              </a:solidFill>
              <a:ea typeface="Segoe UI" charset="0"/>
              <a:cs typeface="Segoe UI" charset="0"/>
            </a:endParaRP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6625" y="2241590"/>
            <a:ext cx="2155219" cy="1225072"/>
          </a:xfrm>
          <a:prstGeom prst="rect">
            <a:avLst/>
          </a:prstGeom>
        </p:spPr>
      </p:pic>
    </p:spTree>
    <p:extLst>
      <p:ext uri="{BB962C8B-B14F-4D97-AF65-F5344CB8AC3E}">
        <p14:creationId xmlns:p14="http://schemas.microsoft.com/office/powerpoint/2010/main" val="3042870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App Center: Analytics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448" y="2246157"/>
            <a:ext cx="1132326" cy="104475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8886" y="2202611"/>
            <a:ext cx="1330773" cy="1083240"/>
          </a:xfrm>
          <a:prstGeom prst="rect">
            <a:avLst/>
          </a:prstGeom>
        </p:spPr>
      </p:pic>
      <p:sp>
        <p:nvSpPr>
          <p:cNvPr id="6" name="Rectangle 5"/>
          <p:cNvSpPr/>
          <p:nvPr/>
        </p:nvSpPr>
        <p:spPr>
          <a:xfrm>
            <a:off x="424318" y="3560115"/>
            <a:ext cx="2516585" cy="1327596"/>
          </a:xfrm>
          <a:prstGeom prst="rect">
            <a:avLst/>
          </a:prstGeom>
        </p:spPr>
        <p:txBody>
          <a:bodyPr wrap="square">
            <a:spAutoFit/>
          </a:bodyPr>
          <a:lstStyle/>
          <a:p>
            <a:pPr algn="ctr" defTabSz="914367"/>
            <a:r>
              <a:rPr lang="en-US" sz="1765" b="1" dirty="0">
                <a:solidFill>
                  <a:srgbClr val="5C2D91"/>
                </a:solidFill>
                <a:latin typeface="Segoe UI Semibold" charset="0"/>
                <a:ea typeface="Segoe UI Semibold" charset="0"/>
                <a:cs typeface="Segoe UI Semibold" charset="0"/>
              </a:rPr>
              <a:t>Access instant data</a:t>
            </a:r>
          </a:p>
          <a:p>
            <a:pPr algn="ctr" defTabSz="914367"/>
            <a:r>
              <a:rPr lang="en-US" sz="1568" dirty="0">
                <a:solidFill>
                  <a:srgbClr val="505050"/>
                </a:solidFill>
              </a:rPr>
              <a:t>Integrate the analytics SDK in just two steps to start instantaneously seeing data from your app</a:t>
            </a:r>
            <a:endParaRPr lang="en-US" sz="1568" dirty="0">
              <a:solidFill>
                <a:srgbClr val="505050"/>
              </a:solidFill>
              <a:ea typeface="Segoe UI" charset="0"/>
              <a:cs typeface="Segoe UI" charset="0"/>
            </a:endParaRPr>
          </a:p>
        </p:txBody>
      </p:sp>
      <p:sp>
        <p:nvSpPr>
          <p:cNvPr id="7" name="Rectangle 6"/>
          <p:cNvSpPr/>
          <p:nvPr/>
        </p:nvSpPr>
        <p:spPr>
          <a:xfrm>
            <a:off x="3223985" y="3560115"/>
            <a:ext cx="2803651" cy="1600695"/>
          </a:xfrm>
          <a:prstGeom prst="rect">
            <a:avLst/>
          </a:prstGeom>
        </p:spPr>
        <p:txBody>
          <a:bodyPr wrap="square">
            <a:spAutoFit/>
          </a:bodyPr>
          <a:lstStyle/>
          <a:p>
            <a:pPr algn="ctr" defTabSz="914367"/>
            <a:r>
              <a:rPr lang="en-US" sz="1765" b="1">
                <a:solidFill>
                  <a:srgbClr val="5C2D91"/>
                </a:solidFill>
                <a:latin typeface="Segoe UI Semibold" charset="0"/>
                <a:ea typeface="Segoe UI Semibold" charset="0"/>
                <a:cs typeface="Segoe UI Semibold" charset="0"/>
              </a:rPr>
              <a:t>Understand</a:t>
            </a:r>
            <a:br>
              <a:rPr lang="en-US" sz="1765" b="1">
                <a:solidFill>
                  <a:srgbClr val="5C2D91"/>
                </a:solidFill>
                <a:latin typeface="Segoe UI Semibold" charset="0"/>
                <a:ea typeface="Segoe UI Semibold" charset="0"/>
                <a:cs typeface="Segoe UI Semibold" charset="0"/>
              </a:rPr>
            </a:br>
            <a:r>
              <a:rPr lang="en-US" sz="1765" b="1">
                <a:solidFill>
                  <a:srgbClr val="5C2D91"/>
                </a:solidFill>
                <a:latin typeface="Segoe UI Semibold" charset="0"/>
                <a:ea typeface="Segoe UI Semibold" charset="0"/>
                <a:cs typeface="Segoe UI Semibold" charset="0"/>
              </a:rPr>
              <a:t>your customers</a:t>
            </a:r>
          </a:p>
          <a:p>
            <a:pPr algn="ctr" defTabSz="914367"/>
            <a:r>
              <a:rPr lang="en-US" sz="1568">
                <a:solidFill>
                  <a:srgbClr val="505050"/>
                </a:solidFill>
              </a:rPr>
              <a:t>Real-time app usage data about your core audience—devices, locations, session info, and more</a:t>
            </a:r>
            <a:endParaRPr lang="en-US" sz="1568">
              <a:solidFill>
                <a:srgbClr val="505050"/>
              </a:solidFill>
              <a:ea typeface="Segoe UI" charset="0"/>
              <a:cs typeface="Segoe UI" charset="0"/>
            </a:endParaRPr>
          </a:p>
        </p:txBody>
      </p:sp>
      <p:sp>
        <p:nvSpPr>
          <p:cNvPr id="8" name="Rectangle 7"/>
          <p:cNvSpPr/>
          <p:nvPr/>
        </p:nvSpPr>
        <p:spPr>
          <a:xfrm>
            <a:off x="6301827" y="3560115"/>
            <a:ext cx="2686728" cy="1327596"/>
          </a:xfrm>
          <a:prstGeom prst="rect">
            <a:avLst/>
          </a:prstGeom>
        </p:spPr>
        <p:txBody>
          <a:bodyPr wrap="square">
            <a:spAutoFit/>
          </a:bodyPr>
          <a:lstStyle/>
          <a:p>
            <a:pPr algn="ctr" defTabSz="914367"/>
            <a:r>
              <a:rPr lang="en-US" sz="1765" b="1">
                <a:solidFill>
                  <a:srgbClr val="5C2D91"/>
                </a:solidFill>
                <a:latin typeface="Segoe UI Semibold" charset="0"/>
                <a:ea typeface="Segoe UI Semibold" charset="0"/>
                <a:cs typeface="Segoe UI Semibold" charset="0"/>
              </a:rPr>
              <a:t>Build what users want</a:t>
            </a:r>
          </a:p>
          <a:p>
            <a:pPr algn="ctr" defTabSz="914367"/>
            <a:r>
              <a:rPr lang="en-US" sz="1568">
                <a:solidFill>
                  <a:srgbClr val="505050"/>
                </a:solidFill>
              </a:rPr>
              <a:t>Analyze the data to see how customers use your app and accordingly prioritize and build new features</a:t>
            </a:r>
            <a:endParaRPr lang="en-US" sz="1568">
              <a:solidFill>
                <a:srgbClr val="505050"/>
              </a:solidFill>
              <a:ea typeface="Segoe UI" charset="0"/>
              <a:cs typeface="Segoe UI" charset="0"/>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6462" y="2078562"/>
            <a:ext cx="657458" cy="1342657"/>
          </a:xfrm>
          <a:prstGeom prst="rect">
            <a:avLst/>
          </a:prstGeom>
        </p:spPr>
      </p:pic>
      <p:sp>
        <p:nvSpPr>
          <p:cNvPr id="10" name="Rectangle 9"/>
          <p:cNvSpPr/>
          <p:nvPr/>
        </p:nvSpPr>
        <p:spPr>
          <a:xfrm>
            <a:off x="9419207" y="3560114"/>
            <a:ext cx="2077049" cy="1568977"/>
          </a:xfrm>
          <a:prstGeom prst="rect">
            <a:avLst/>
          </a:prstGeom>
        </p:spPr>
        <p:txBody>
          <a:bodyPr wrap="square">
            <a:spAutoFit/>
          </a:bodyPr>
          <a:lstStyle/>
          <a:p>
            <a:pPr algn="ctr" defTabSz="914367"/>
            <a:r>
              <a:rPr lang="en-US" sz="1765" b="1">
                <a:solidFill>
                  <a:srgbClr val="5C2D91"/>
                </a:solidFill>
                <a:latin typeface="Segoe UI Semibold" charset="0"/>
                <a:ea typeface="Segoe UI Semibold" charset="0"/>
                <a:cs typeface="Segoe UI Semibold" charset="0"/>
              </a:rPr>
              <a:t>Learn more faster</a:t>
            </a:r>
          </a:p>
          <a:p>
            <a:pPr algn="ctr" defTabSz="914367"/>
            <a:r>
              <a:rPr lang="en-US" sz="1568">
                <a:solidFill>
                  <a:srgbClr val="505050"/>
                </a:solidFill>
              </a:rPr>
              <a:t>Use custom events to follow users’ actions through your app to analyze their likes and dislikes</a:t>
            </a:r>
            <a:endParaRPr lang="en-US" sz="1568">
              <a:solidFill>
                <a:srgbClr val="505050"/>
              </a:solidFill>
              <a:ea typeface="Segoe UI" charset="0"/>
              <a:cs typeface="Segoe UI" charset="0"/>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76926" y="2073697"/>
            <a:ext cx="961610" cy="1245136"/>
          </a:xfrm>
          <a:prstGeom prst="rect">
            <a:avLst/>
          </a:prstGeom>
        </p:spPr>
      </p:pic>
    </p:spTree>
    <p:extLst>
      <p:ext uri="{BB962C8B-B14F-4D97-AF65-F5344CB8AC3E}">
        <p14:creationId xmlns:p14="http://schemas.microsoft.com/office/powerpoint/2010/main" val="4097355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329" y="248584"/>
            <a:ext cx="10515600" cy="1325563"/>
          </a:xfrm>
        </p:spPr>
        <p:txBody>
          <a:bodyPr/>
          <a:lstStyle/>
          <a:p>
            <a:r>
              <a:rPr lang="en-US" dirty="0"/>
              <a:t>App Center: Push Notifications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8653" y="2106189"/>
            <a:ext cx="1330773" cy="1276084"/>
          </a:xfrm>
          <a:prstGeom prst="rect">
            <a:avLst/>
          </a:prstGeom>
        </p:spPr>
      </p:pic>
      <p:sp>
        <p:nvSpPr>
          <p:cNvPr id="10" name="Rectangle 9"/>
          <p:cNvSpPr/>
          <p:nvPr/>
        </p:nvSpPr>
        <p:spPr>
          <a:xfrm>
            <a:off x="1713913" y="3560115"/>
            <a:ext cx="2768210" cy="1087798"/>
          </a:xfrm>
          <a:prstGeom prst="rect">
            <a:avLst/>
          </a:prstGeom>
        </p:spPr>
        <p:txBody>
          <a:bodyPr wrap="square">
            <a:spAutoFit/>
          </a:bodyPr>
          <a:lstStyle/>
          <a:p>
            <a:pPr algn="ctr"/>
            <a:r>
              <a:rPr lang="en-US" sz="1765" b="1" dirty="0">
                <a:solidFill>
                  <a:srgbClr val="0070C0"/>
                </a:solidFill>
                <a:latin typeface="Segoe UI Semibold" charset="0"/>
                <a:ea typeface="Segoe UI Semibold" charset="0"/>
                <a:cs typeface="Segoe UI Semibold" charset="0"/>
              </a:rPr>
              <a:t>Fast and easy to setup</a:t>
            </a:r>
          </a:p>
          <a:p>
            <a:pPr algn="ctr"/>
            <a:r>
              <a:rPr lang="en-US" sz="1568" dirty="0">
                <a:solidFill>
                  <a:prstClr val="black"/>
                </a:solidFill>
              </a:rPr>
              <a:t>Just a few lines of code in your app. No need to specify format for iOS, Android and Windows.</a:t>
            </a:r>
            <a:endParaRPr lang="en-US" sz="1568" dirty="0">
              <a:solidFill>
                <a:prstClr val="black"/>
              </a:solidFill>
              <a:latin typeface="Segoe UI" charset="0"/>
              <a:ea typeface="Segoe UI" charset="0"/>
              <a:cs typeface="Segoe UI" charset="0"/>
            </a:endParaRPr>
          </a:p>
        </p:txBody>
      </p:sp>
      <p:sp>
        <p:nvSpPr>
          <p:cNvPr id="11" name="Rectangle 10"/>
          <p:cNvSpPr/>
          <p:nvPr/>
        </p:nvSpPr>
        <p:spPr>
          <a:xfrm>
            <a:off x="5013667" y="3560115"/>
            <a:ext cx="2360744" cy="1118127"/>
          </a:xfrm>
          <a:prstGeom prst="rect">
            <a:avLst/>
          </a:prstGeom>
        </p:spPr>
        <p:txBody>
          <a:bodyPr wrap="square">
            <a:spAutoFit/>
          </a:bodyPr>
          <a:lstStyle/>
          <a:p>
            <a:pPr algn="ctr"/>
            <a:r>
              <a:rPr lang="en-US" sz="1765" b="1" dirty="0">
                <a:solidFill>
                  <a:srgbClr val="0070C0"/>
                </a:solidFill>
                <a:latin typeface="Segoe UI Semibold" charset="0"/>
                <a:ea typeface="Segoe UI Semibold" charset="0"/>
                <a:cs typeface="Segoe UI Semibold" charset="0"/>
              </a:rPr>
              <a:t>Send to specific audiences</a:t>
            </a:r>
          </a:p>
          <a:p>
            <a:pPr algn="ctr"/>
            <a:r>
              <a:rPr lang="en-US" sz="1568" dirty="0">
                <a:solidFill>
                  <a:prstClr val="black"/>
                </a:solidFill>
              </a:rPr>
              <a:t>Target push notifications to specific users or devices</a:t>
            </a:r>
            <a:endParaRPr lang="en-US" sz="1568" dirty="0">
              <a:solidFill>
                <a:prstClr val="black"/>
              </a:solidFill>
              <a:latin typeface="Segoe UI" charset="0"/>
              <a:ea typeface="Segoe UI" charset="0"/>
              <a:cs typeface="Segoe UI" charset="0"/>
            </a:endParaRPr>
          </a:p>
        </p:txBody>
      </p:sp>
      <p:sp>
        <p:nvSpPr>
          <p:cNvPr id="12" name="Rectangle 11"/>
          <p:cNvSpPr/>
          <p:nvPr/>
        </p:nvSpPr>
        <p:spPr>
          <a:xfrm>
            <a:off x="7771567" y="3560115"/>
            <a:ext cx="2578061" cy="1087798"/>
          </a:xfrm>
          <a:prstGeom prst="rect">
            <a:avLst/>
          </a:prstGeom>
        </p:spPr>
        <p:txBody>
          <a:bodyPr wrap="square">
            <a:spAutoFit/>
          </a:bodyPr>
          <a:lstStyle/>
          <a:p>
            <a:pPr algn="ctr"/>
            <a:r>
              <a:rPr lang="en-US" sz="1765" b="1" dirty="0">
                <a:solidFill>
                  <a:srgbClr val="0070C0"/>
                </a:solidFill>
                <a:latin typeface="Segoe UI Semibold" charset="0"/>
                <a:ea typeface="Segoe UI Semibold" charset="0"/>
                <a:cs typeface="Segoe UI Semibold" charset="0"/>
              </a:rPr>
              <a:t>Fast and easy to send</a:t>
            </a:r>
          </a:p>
          <a:p>
            <a:pPr algn="ctr"/>
            <a:r>
              <a:rPr lang="en-US" sz="1568" dirty="0">
                <a:solidFill>
                  <a:prstClr val="black"/>
                </a:solidFill>
              </a:rPr>
              <a:t>Three easy steps: Compose, Target, and Review.</a:t>
            </a:r>
          </a:p>
          <a:p>
            <a:pPr algn="ctr"/>
            <a:r>
              <a:rPr lang="en-US" sz="1568" dirty="0">
                <a:solidFill>
                  <a:prstClr val="black"/>
                </a:solidFill>
              </a:rPr>
              <a:t>No need for technical skills!</a:t>
            </a:r>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1868" y="2078562"/>
            <a:ext cx="657459" cy="1342657"/>
          </a:xfrm>
          <a:prstGeom prst="rect">
            <a:avLst/>
          </a:prstGeom>
        </p:spPr>
      </p:pic>
      <p:pic>
        <p:nvPicPr>
          <p:cNvPr id="9" name="Picture 8">
            <a:extLst>
              <a:ext uri="{FF2B5EF4-FFF2-40B4-BE49-F238E27FC236}">
                <a16:creationId xmlns:a16="http://schemas.microsoft.com/office/drawing/2014/main" id="{EA5F142B-A00D-451F-8A67-5C49286633A2}"/>
              </a:ext>
            </a:extLst>
          </p:cNvPr>
          <p:cNvPicPr>
            <a:picLocks noChangeAspect="1"/>
          </p:cNvPicPr>
          <p:nvPr/>
        </p:nvPicPr>
        <p:blipFill>
          <a:blip r:embed="rId5">
            <a:duotone>
              <a:prstClr val="black"/>
              <a:schemeClr val="accent1">
                <a:tint val="45000"/>
                <a:satMod val="400000"/>
              </a:schemeClr>
            </a:duotone>
            <a:extLst>
              <a:ext uri="{BEBA8EAE-BF5A-486C-A8C5-ECC9F3942E4B}">
                <a14:imgProps xmlns:a14="http://schemas.microsoft.com/office/drawing/2010/main">
                  <a14:imgLayer r:embed="rId6">
                    <a14:imgEffect>
                      <a14:colorTemperature colorTemp="1500"/>
                    </a14:imgEffect>
                    <a14:imgEffect>
                      <a14:saturation sat="46000"/>
                    </a14:imgEffect>
                  </a14:imgLayer>
                </a14:imgProps>
              </a:ext>
              <a:ext uri="{28A0092B-C50C-407E-A947-70E740481C1C}">
                <a14:useLocalDpi xmlns:a14="http://schemas.microsoft.com/office/drawing/2010/main" val="0"/>
              </a:ext>
            </a:extLst>
          </a:blip>
          <a:stretch>
            <a:fillRect/>
          </a:stretch>
        </p:blipFill>
        <p:spPr>
          <a:xfrm>
            <a:off x="2179046" y="2245048"/>
            <a:ext cx="1837943" cy="1176171"/>
          </a:xfrm>
          <a:prstGeom prst="rect">
            <a:avLst/>
          </a:prstGeom>
        </p:spPr>
      </p:pic>
    </p:spTree>
    <p:extLst>
      <p:ext uri="{BB962C8B-B14F-4D97-AF65-F5344CB8AC3E}">
        <p14:creationId xmlns:p14="http://schemas.microsoft.com/office/powerpoint/2010/main" val="4038891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329" y="248584"/>
            <a:ext cx="10515600" cy="1325563"/>
          </a:xfrm>
        </p:spPr>
        <p:txBody>
          <a:bodyPr/>
          <a:lstStyle/>
          <a:p>
            <a:r>
              <a:rPr lang="en-US" dirty="0"/>
              <a:t>App Center: Push Notifications</a:t>
            </a:r>
          </a:p>
        </p:txBody>
      </p:sp>
      <p:pic>
        <p:nvPicPr>
          <p:cNvPr id="3" name="Graphic 2">
            <a:extLst>
              <a:ext uri="{FF2B5EF4-FFF2-40B4-BE49-F238E27FC236}">
                <a16:creationId xmlns:a16="http://schemas.microsoft.com/office/drawing/2014/main" id="{CB08E0C8-0006-441B-AF72-FD7049115D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62932" y="3484041"/>
            <a:ext cx="846146" cy="846146"/>
          </a:xfrm>
          <a:prstGeom prst="rect">
            <a:avLst/>
          </a:prstGeom>
        </p:spPr>
      </p:pic>
      <p:sp>
        <p:nvSpPr>
          <p:cNvPr id="4" name="TextBox 3">
            <a:extLst>
              <a:ext uri="{FF2B5EF4-FFF2-40B4-BE49-F238E27FC236}">
                <a16:creationId xmlns:a16="http://schemas.microsoft.com/office/drawing/2014/main" id="{C65748DF-2628-4812-A359-E5362E2A180B}"/>
              </a:ext>
            </a:extLst>
          </p:cNvPr>
          <p:cNvSpPr txBox="1"/>
          <p:nvPr/>
        </p:nvSpPr>
        <p:spPr>
          <a:xfrm>
            <a:off x="1914489" y="4447435"/>
            <a:ext cx="1398139" cy="646331"/>
          </a:xfrm>
          <a:prstGeom prst="rect">
            <a:avLst/>
          </a:prstGeom>
          <a:noFill/>
        </p:spPr>
        <p:txBody>
          <a:bodyPr wrap="none" rtlCol="0">
            <a:spAutoFit/>
          </a:bodyPr>
          <a:lstStyle/>
          <a:p>
            <a:pPr algn="ctr"/>
            <a:r>
              <a:rPr lang="en-US" dirty="0">
                <a:solidFill>
                  <a:prstClr val="black"/>
                </a:solidFill>
              </a:rPr>
              <a:t>Visual Studio</a:t>
            </a:r>
          </a:p>
          <a:p>
            <a:pPr algn="ctr"/>
            <a:r>
              <a:rPr lang="en-US" dirty="0">
                <a:solidFill>
                  <a:prstClr val="black"/>
                </a:solidFill>
              </a:rPr>
              <a:t>App Center</a:t>
            </a:r>
          </a:p>
        </p:txBody>
      </p:sp>
      <p:sp>
        <p:nvSpPr>
          <p:cNvPr id="5" name="TextBox 4">
            <a:extLst>
              <a:ext uri="{FF2B5EF4-FFF2-40B4-BE49-F238E27FC236}">
                <a16:creationId xmlns:a16="http://schemas.microsoft.com/office/drawing/2014/main" id="{57FBE7A3-E45F-4AE6-A5C6-2A8E5BF810DA}"/>
              </a:ext>
            </a:extLst>
          </p:cNvPr>
          <p:cNvSpPr txBox="1"/>
          <p:nvPr/>
        </p:nvSpPr>
        <p:spPr>
          <a:xfrm>
            <a:off x="4704179" y="4272100"/>
            <a:ext cx="1163652" cy="584775"/>
          </a:xfrm>
          <a:prstGeom prst="rect">
            <a:avLst/>
          </a:prstGeom>
          <a:noFill/>
        </p:spPr>
        <p:txBody>
          <a:bodyPr wrap="none" rtlCol="0">
            <a:spAutoFit/>
          </a:bodyPr>
          <a:lstStyle/>
          <a:p>
            <a:pPr algn="ctr"/>
            <a:r>
              <a:rPr lang="en-US" sz="1600" dirty="0">
                <a:solidFill>
                  <a:srgbClr val="0070C0"/>
                </a:solidFill>
              </a:rPr>
              <a:t>Notification</a:t>
            </a:r>
          </a:p>
          <a:p>
            <a:pPr algn="ctr"/>
            <a:r>
              <a:rPr lang="en-US" sz="1600" dirty="0">
                <a:solidFill>
                  <a:srgbClr val="0070C0"/>
                </a:solidFill>
              </a:rPr>
              <a:t>Hubs</a:t>
            </a:r>
          </a:p>
        </p:txBody>
      </p:sp>
      <p:pic>
        <p:nvPicPr>
          <p:cNvPr id="14" name="Picture 13" descr="A close up of a logo&#10;&#10;Description generated with high confidence">
            <a:extLst>
              <a:ext uri="{FF2B5EF4-FFF2-40B4-BE49-F238E27FC236}">
                <a16:creationId xmlns:a16="http://schemas.microsoft.com/office/drawing/2014/main" id="{E68ECE1C-0E2F-4CEA-A8E3-7E3CAE2052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3664" y="1793512"/>
            <a:ext cx="1444395" cy="1444395"/>
          </a:xfrm>
          <a:prstGeom prst="rect">
            <a:avLst/>
          </a:prstGeom>
        </p:spPr>
      </p:pic>
      <p:sp>
        <p:nvSpPr>
          <p:cNvPr id="15" name="TextBox 14">
            <a:extLst>
              <a:ext uri="{FF2B5EF4-FFF2-40B4-BE49-F238E27FC236}">
                <a16:creationId xmlns:a16="http://schemas.microsoft.com/office/drawing/2014/main" id="{1D8772F6-709D-4B17-8D33-85C788DA42FC}"/>
              </a:ext>
            </a:extLst>
          </p:cNvPr>
          <p:cNvSpPr txBox="1"/>
          <p:nvPr/>
        </p:nvSpPr>
        <p:spPr>
          <a:xfrm>
            <a:off x="7117305" y="2945520"/>
            <a:ext cx="2297297" cy="584775"/>
          </a:xfrm>
          <a:prstGeom prst="rect">
            <a:avLst/>
          </a:prstGeom>
          <a:noFill/>
        </p:spPr>
        <p:txBody>
          <a:bodyPr wrap="none" rtlCol="0">
            <a:spAutoFit/>
          </a:bodyPr>
          <a:lstStyle/>
          <a:p>
            <a:pPr algn="ctr"/>
            <a:r>
              <a:rPr lang="en-US" sz="1600" dirty="0">
                <a:solidFill>
                  <a:prstClr val="black"/>
                </a:solidFill>
              </a:rPr>
              <a:t>Push notification services</a:t>
            </a:r>
          </a:p>
          <a:p>
            <a:pPr algn="ctr"/>
            <a:r>
              <a:rPr lang="en-US" sz="1600" dirty="0">
                <a:solidFill>
                  <a:prstClr val="black"/>
                </a:solidFill>
              </a:rPr>
              <a:t>(Apple and Google)</a:t>
            </a:r>
          </a:p>
        </p:txBody>
      </p:sp>
      <p:pic>
        <p:nvPicPr>
          <p:cNvPr id="19" name="pasted-image.tiff" descr="pasted-image.tiff">
            <a:extLst>
              <a:ext uri="{FF2B5EF4-FFF2-40B4-BE49-F238E27FC236}">
                <a16:creationId xmlns:a16="http://schemas.microsoft.com/office/drawing/2014/main" id="{A4EC2205-3CA2-4E21-8DEE-D718AB6135D1}"/>
              </a:ext>
            </a:extLst>
          </p:cNvPr>
          <p:cNvPicPr>
            <a:picLocks noChangeAspect="1"/>
          </p:cNvPicPr>
          <p:nvPr/>
        </p:nvPicPr>
        <p:blipFill>
          <a:blip r:embed="rId6">
            <a:extLst/>
          </a:blip>
          <a:stretch>
            <a:fillRect/>
          </a:stretch>
        </p:blipFill>
        <p:spPr>
          <a:xfrm>
            <a:off x="8163269" y="4872681"/>
            <a:ext cx="2403033" cy="1092288"/>
          </a:xfrm>
          <a:prstGeom prst="rect">
            <a:avLst/>
          </a:prstGeom>
          <a:ln w="12700">
            <a:miter lim="400000"/>
          </a:ln>
        </p:spPr>
      </p:pic>
      <p:pic>
        <p:nvPicPr>
          <p:cNvPr id="20" name="Picture 19">
            <a:extLst>
              <a:ext uri="{FF2B5EF4-FFF2-40B4-BE49-F238E27FC236}">
                <a16:creationId xmlns:a16="http://schemas.microsoft.com/office/drawing/2014/main" id="{3B514104-34B8-416C-AE2D-FDD526F8C8F3}"/>
              </a:ext>
            </a:extLst>
          </p:cNvPr>
          <p:cNvPicPr>
            <a:picLocks noChangeAspect="1"/>
          </p:cNvPicPr>
          <p:nvPr/>
        </p:nvPicPr>
        <p:blipFill>
          <a:blip r:embed="rId7"/>
          <a:stretch>
            <a:fillRect/>
          </a:stretch>
        </p:blipFill>
        <p:spPr>
          <a:xfrm>
            <a:off x="1605923" y="2818110"/>
            <a:ext cx="1832238" cy="1659113"/>
          </a:xfrm>
          <a:prstGeom prst="rect">
            <a:avLst/>
          </a:prstGeom>
        </p:spPr>
      </p:pic>
      <p:sp>
        <p:nvSpPr>
          <p:cNvPr id="23" name="Arrow: Left 22">
            <a:extLst>
              <a:ext uri="{FF2B5EF4-FFF2-40B4-BE49-F238E27FC236}">
                <a16:creationId xmlns:a16="http://schemas.microsoft.com/office/drawing/2014/main" id="{7DFD1392-E364-4EE2-B534-12FCBCDAA7F2}"/>
              </a:ext>
            </a:extLst>
          </p:cNvPr>
          <p:cNvSpPr/>
          <p:nvPr/>
        </p:nvSpPr>
        <p:spPr>
          <a:xfrm rot="1791683">
            <a:off x="6137859" y="4625654"/>
            <a:ext cx="1762088" cy="5168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tokens</a:t>
            </a:r>
          </a:p>
        </p:txBody>
      </p:sp>
      <p:sp>
        <p:nvSpPr>
          <p:cNvPr id="17" name="Arrow: Right 16">
            <a:extLst>
              <a:ext uri="{FF2B5EF4-FFF2-40B4-BE49-F238E27FC236}">
                <a16:creationId xmlns:a16="http://schemas.microsoft.com/office/drawing/2014/main" id="{C1705CFE-2D96-4254-BD8A-2DA6DBA43CF3}"/>
              </a:ext>
            </a:extLst>
          </p:cNvPr>
          <p:cNvSpPr/>
          <p:nvPr/>
        </p:nvSpPr>
        <p:spPr>
          <a:xfrm>
            <a:off x="3623934" y="3550122"/>
            <a:ext cx="975991" cy="439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push</a:t>
            </a:r>
          </a:p>
        </p:txBody>
      </p:sp>
      <p:sp>
        <p:nvSpPr>
          <p:cNvPr id="24" name="Arrow: Right 23">
            <a:extLst>
              <a:ext uri="{FF2B5EF4-FFF2-40B4-BE49-F238E27FC236}">
                <a16:creationId xmlns:a16="http://schemas.microsoft.com/office/drawing/2014/main" id="{351D2F77-D10B-4EC3-8080-BDA722CAD8A7}"/>
              </a:ext>
            </a:extLst>
          </p:cNvPr>
          <p:cNvSpPr/>
          <p:nvPr/>
        </p:nvSpPr>
        <p:spPr>
          <a:xfrm rot="20148660">
            <a:off x="6019204" y="3042541"/>
            <a:ext cx="975991" cy="439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push</a:t>
            </a:r>
          </a:p>
        </p:txBody>
      </p:sp>
      <p:sp>
        <p:nvSpPr>
          <p:cNvPr id="25" name="Arrow: Right 24">
            <a:extLst>
              <a:ext uri="{FF2B5EF4-FFF2-40B4-BE49-F238E27FC236}">
                <a16:creationId xmlns:a16="http://schemas.microsoft.com/office/drawing/2014/main" id="{45412984-3AC2-4584-BB1C-05134FD66C33}"/>
              </a:ext>
            </a:extLst>
          </p:cNvPr>
          <p:cNvSpPr/>
          <p:nvPr/>
        </p:nvSpPr>
        <p:spPr>
          <a:xfrm rot="3712913">
            <a:off x="8496338" y="3899873"/>
            <a:ext cx="975991" cy="439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push</a:t>
            </a:r>
          </a:p>
        </p:txBody>
      </p:sp>
    </p:spTree>
    <p:extLst>
      <p:ext uri="{BB962C8B-B14F-4D97-AF65-F5344CB8AC3E}">
        <p14:creationId xmlns:p14="http://schemas.microsoft.com/office/powerpoint/2010/main" val="1692666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Analytics and Push Notifications</a:t>
            </a:r>
          </a:p>
        </p:txBody>
      </p:sp>
      <p:pic>
        <p:nvPicPr>
          <p:cNvPr id="10" name="Picture 9">
            <a:extLst>
              <a:ext uri="{FF2B5EF4-FFF2-40B4-BE49-F238E27FC236}">
                <a16:creationId xmlns:a16="http://schemas.microsoft.com/office/drawing/2014/main" id="{BD7EFB5A-EA8C-497A-99E8-14CABAA75E59}"/>
              </a:ext>
            </a:extLst>
          </p:cNvPr>
          <p:cNvPicPr>
            <a:picLocks noChangeAspect="1"/>
          </p:cNvPicPr>
          <p:nvPr/>
        </p:nvPicPr>
        <p:blipFill>
          <a:blip r:embed="rId3"/>
          <a:stretch>
            <a:fillRect/>
          </a:stretch>
        </p:blipFill>
        <p:spPr>
          <a:xfrm>
            <a:off x="3084783" y="2107519"/>
            <a:ext cx="1309700" cy="1299741"/>
          </a:xfrm>
          <a:prstGeom prst="rect">
            <a:avLst/>
          </a:prstGeom>
        </p:spPr>
      </p:pic>
      <p:pic>
        <p:nvPicPr>
          <p:cNvPr id="11" name="Picture 10">
            <a:extLst>
              <a:ext uri="{FF2B5EF4-FFF2-40B4-BE49-F238E27FC236}">
                <a16:creationId xmlns:a16="http://schemas.microsoft.com/office/drawing/2014/main" id="{96A4A3B6-8D2F-45E1-B43A-6746A7E0C8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9465" y="1868774"/>
            <a:ext cx="1188162" cy="1538486"/>
          </a:xfrm>
          <a:prstGeom prst="rect">
            <a:avLst/>
          </a:prstGeom>
        </p:spPr>
      </p:pic>
      <p:sp>
        <p:nvSpPr>
          <p:cNvPr id="8" name="Rectangle 7">
            <a:extLst>
              <a:ext uri="{FF2B5EF4-FFF2-40B4-BE49-F238E27FC236}">
                <a16:creationId xmlns:a16="http://schemas.microsoft.com/office/drawing/2014/main" id="{3DC9529A-50FF-4132-A989-4FCD1D804F49}"/>
              </a:ext>
            </a:extLst>
          </p:cNvPr>
          <p:cNvSpPr/>
          <p:nvPr/>
        </p:nvSpPr>
        <p:spPr>
          <a:xfrm>
            <a:off x="2481748" y="3684793"/>
            <a:ext cx="2516585" cy="1086215"/>
          </a:xfrm>
          <a:prstGeom prst="rect">
            <a:avLst/>
          </a:prstGeom>
        </p:spPr>
        <p:txBody>
          <a:bodyPr wrap="square">
            <a:spAutoFit/>
          </a:bodyPr>
          <a:lstStyle/>
          <a:p>
            <a:pPr algn="ctr"/>
            <a:r>
              <a:rPr lang="en-US" sz="1765" b="1" dirty="0">
                <a:solidFill>
                  <a:schemeClr val="tx2"/>
                </a:solidFill>
                <a:latin typeface="Segoe UI Semibold" charset="0"/>
                <a:ea typeface="Segoe UI Semibold" charset="0"/>
                <a:cs typeface="Segoe UI Semibold" charset="0"/>
              </a:rPr>
              <a:t>Focused Messaging</a:t>
            </a:r>
          </a:p>
          <a:p>
            <a:pPr algn="ctr"/>
            <a:r>
              <a:rPr lang="en-US" sz="1568" dirty="0"/>
              <a:t>Create and send push notifications from a single portal to all app versions</a:t>
            </a:r>
            <a:endParaRPr lang="en-US" sz="1568" dirty="0">
              <a:latin typeface="Segoe UI" charset="0"/>
              <a:ea typeface="Segoe UI" charset="0"/>
              <a:cs typeface="Segoe UI" charset="0"/>
            </a:endParaRPr>
          </a:p>
        </p:txBody>
      </p:sp>
      <p:sp>
        <p:nvSpPr>
          <p:cNvPr id="9" name="Rectangle 8">
            <a:extLst>
              <a:ext uri="{FF2B5EF4-FFF2-40B4-BE49-F238E27FC236}">
                <a16:creationId xmlns:a16="http://schemas.microsoft.com/office/drawing/2014/main" id="{D95C69B5-397A-45F7-A332-3A7ADFDF70E5}"/>
              </a:ext>
            </a:extLst>
          </p:cNvPr>
          <p:cNvSpPr/>
          <p:nvPr/>
        </p:nvSpPr>
        <p:spPr>
          <a:xfrm>
            <a:off x="6583577" y="3684793"/>
            <a:ext cx="3097808" cy="1086215"/>
          </a:xfrm>
          <a:prstGeom prst="rect">
            <a:avLst/>
          </a:prstGeom>
        </p:spPr>
        <p:txBody>
          <a:bodyPr wrap="square">
            <a:spAutoFit/>
          </a:bodyPr>
          <a:lstStyle/>
          <a:p>
            <a:pPr algn="ctr"/>
            <a:r>
              <a:rPr lang="en-US" sz="1765" b="1" dirty="0">
                <a:solidFill>
                  <a:schemeClr val="tx2"/>
                </a:solidFill>
                <a:latin typeface="Segoe UI Semibold" charset="0"/>
                <a:ea typeface="Segoe UI Semibold" charset="0"/>
                <a:cs typeface="Segoe UI Semibold" charset="0"/>
              </a:rPr>
              <a:t>Create Targeted Audiences</a:t>
            </a:r>
          </a:p>
          <a:p>
            <a:pPr algn="ctr"/>
            <a:r>
              <a:rPr lang="en-US" sz="1568" dirty="0"/>
              <a:t>Use your Analytics data to create targeted audiences to help tailor messages to specific customers</a:t>
            </a:r>
            <a:endParaRPr lang="en-US" sz="1568" dirty="0">
              <a:latin typeface="Segoe UI" charset="0"/>
              <a:ea typeface="Segoe UI" charset="0"/>
              <a:cs typeface="Segoe UI" charset="0"/>
            </a:endParaRPr>
          </a:p>
        </p:txBody>
      </p:sp>
    </p:spTree>
    <p:extLst>
      <p:ext uri="{BB962C8B-B14F-4D97-AF65-F5344CB8AC3E}">
        <p14:creationId xmlns:p14="http://schemas.microsoft.com/office/powerpoint/2010/main" val="404776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Gartner Template Master">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10.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FD0A0AB8-9770-4A62-B2F1-B966FFF80697}"/>
    </a:ext>
  </a:extLst>
</a:theme>
</file>

<file path=ppt/theme/theme11.xml><?xml version="1.0" encoding="utf-8"?>
<a:theme xmlns:a="http://schemas.openxmlformats.org/drawingml/2006/main" name="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7C638A3A-D771-4183-8214-2AFBE384714F}"/>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artner Template Master">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Gartner Template Master">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5.xml><?xml version="1.0" encoding="utf-8"?>
<a:theme xmlns:a="http://schemas.openxmlformats.org/drawingml/2006/main" name="3_Gartner Template Master">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6.xml><?xml version="1.0" encoding="utf-8"?>
<a:theme xmlns:a="http://schemas.openxmlformats.org/drawingml/2006/main" name="Microsoft_Light_Template">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2017_Final_101117.potx" id="{23E4E62B-6B78-4EA4-A9A8-DFDAC476AD16}" vid="{1A7D0CCB-F126-4FFD-A125-29ED67511E4F}"/>
    </a:ext>
  </a:extLst>
</a:theme>
</file>

<file path=ppt/theme/theme7.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8.xml><?xml version="1.0" encoding="utf-8"?>
<a:theme xmlns:a="http://schemas.openxmlformats.org/drawingml/2006/main" name="Azure 2017">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docProps/app.xml><?xml version="1.0" encoding="utf-8"?>
<Properties xmlns="http://schemas.openxmlformats.org/officeDocument/2006/extended-properties" xmlns:vt="http://schemas.openxmlformats.org/officeDocument/2006/docPropsVTypes">
  <TotalTime>4244</TotalTime>
  <Words>1628</Words>
  <Application>Microsoft Office PowerPoint</Application>
  <PresentationFormat>Widescreen</PresentationFormat>
  <Paragraphs>176</Paragraphs>
  <Slides>9</Slides>
  <Notes>9</Notes>
  <HiddenSlides>0</HiddenSlides>
  <MMClips>0</MMClips>
  <ScaleCrop>false</ScaleCrop>
  <HeadingPairs>
    <vt:vector size="6" baseType="variant">
      <vt:variant>
        <vt:lpstr>Fonts Used</vt:lpstr>
      </vt:variant>
      <vt:variant>
        <vt:i4>9</vt:i4>
      </vt:variant>
      <vt:variant>
        <vt:lpstr>Theme</vt:lpstr>
      </vt:variant>
      <vt:variant>
        <vt:i4>11</vt:i4>
      </vt:variant>
      <vt:variant>
        <vt:lpstr>Slide Titles</vt:lpstr>
      </vt:variant>
      <vt:variant>
        <vt:i4>9</vt:i4>
      </vt:variant>
    </vt:vector>
  </HeadingPairs>
  <TitlesOfParts>
    <vt:vector size="29" baseType="lpstr">
      <vt:lpstr>Arial</vt:lpstr>
      <vt:lpstr>Calibri</vt:lpstr>
      <vt:lpstr>Calibri Light</vt:lpstr>
      <vt:lpstr>Consolas</vt:lpstr>
      <vt:lpstr>Segoe UI</vt:lpstr>
      <vt:lpstr>Segoe UI Light</vt:lpstr>
      <vt:lpstr>Segoe UI Semibold</vt:lpstr>
      <vt:lpstr>Segoe UI Semilight</vt:lpstr>
      <vt:lpstr>Wingdings</vt:lpstr>
      <vt:lpstr>1_Gartner Template Master</vt:lpstr>
      <vt:lpstr>Gartner Template Master</vt:lpstr>
      <vt:lpstr>2_Office Theme</vt:lpstr>
      <vt:lpstr>2_Gartner Template Master</vt:lpstr>
      <vt:lpstr>3_Gartner Template Master</vt:lpstr>
      <vt:lpstr>Microsoft_Light_Template</vt:lpstr>
      <vt:lpstr>5-50109_Microsoft_Light_Template</vt:lpstr>
      <vt:lpstr>Azure 2017</vt:lpstr>
      <vt:lpstr>1_WHITE TEMPLATE</vt:lpstr>
      <vt:lpstr>WHITE TEMPLATE</vt:lpstr>
      <vt:lpstr>5-50109_Microsoft_Dark_Template</vt:lpstr>
      <vt:lpstr>Anthony Ngo (antngo@microsoft.com) App. Innovation Specialist Global Black Belt</vt:lpstr>
      <vt:lpstr>App Center: Setup</vt:lpstr>
      <vt:lpstr>App Center: Build</vt:lpstr>
      <vt:lpstr>App Center: Distribute</vt:lpstr>
      <vt:lpstr>App Center: Diagnostics</vt:lpstr>
      <vt:lpstr>App Center: Analytics</vt:lpstr>
      <vt:lpstr>App Center: Push Notifications</vt:lpstr>
      <vt:lpstr>App Center: Push Notifications</vt:lpstr>
      <vt:lpstr>Analytics and Push Notifications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June Cho Enterprise Mobile App Dev App Innovation | Global Black Belt</dc:title>
  <dc:creator>June Cho</dc:creator>
  <cp:lastModifiedBy>Kyle Stanten</cp:lastModifiedBy>
  <cp:revision>31</cp:revision>
  <dcterms:created xsi:type="dcterms:W3CDTF">2017-11-06T00:31:55Z</dcterms:created>
  <dcterms:modified xsi:type="dcterms:W3CDTF">2018-03-16T18:53:46Z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antngo@microsoft.com</vt:lpwstr>
  </property>
  <property fmtid="{D5CDD505-2E9C-101B-9397-08002B2CF9AE}" pid="5" name="MSIP_Label_f42aa342-8706-4288-bd11-ebb85995028c_SetDate">
    <vt:lpwstr>2018-03-02T23:49:53.2845343Z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